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2"/>
  </p:notesMasterIdLst>
  <p:sldIdLst>
    <p:sldId id="338" r:id="rId2"/>
    <p:sldId id="257" r:id="rId3"/>
    <p:sldId id="346" r:id="rId4"/>
    <p:sldId id="330" r:id="rId5"/>
    <p:sldId id="329" r:id="rId6"/>
    <p:sldId id="331" r:id="rId7"/>
    <p:sldId id="358" r:id="rId8"/>
    <p:sldId id="265" r:id="rId9"/>
    <p:sldId id="274" r:id="rId10"/>
    <p:sldId id="273" r:id="rId11"/>
    <p:sldId id="275" r:id="rId12"/>
    <p:sldId id="276" r:id="rId13"/>
    <p:sldId id="278" r:id="rId14"/>
    <p:sldId id="272" r:id="rId15"/>
    <p:sldId id="285" r:id="rId16"/>
    <p:sldId id="264" r:id="rId17"/>
    <p:sldId id="316" r:id="rId18"/>
    <p:sldId id="315" r:id="rId19"/>
    <p:sldId id="317" r:id="rId20"/>
    <p:sldId id="320" r:id="rId21"/>
    <p:sldId id="321" r:id="rId22"/>
    <p:sldId id="322" r:id="rId23"/>
    <p:sldId id="323" r:id="rId24"/>
    <p:sldId id="337" r:id="rId25"/>
    <p:sldId id="319" r:id="rId26"/>
    <p:sldId id="318" r:id="rId27"/>
    <p:sldId id="335" r:id="rId28"/>
    <p:sldId id="336" r:id="rId29"/>
    <p:sldId id="268" r:id="rId30"/>
    <p:sldId id="279" r:id="rId31"/>
    <p:sldId id="280" r:id="rId32"/>
    <p:sldId id="269" r:id="rId33"/>
    <p:sldId id="282" r:id="rId34"/>
    <p:sldId id="325" r:id="rId35"/>
    <p:sldId id="314" r:id="rId36"/>
    <p:sldId id="390" r:id="rId37"/>
    <p:sldId id="340" r:id="rId38"/>
    <p:sldId id="341" r:id="rId39"/>
    <p:sldId id="359" r:id="rId40"/>
    <p:sldId id="353" r:id="rId41"/>
    <p:sldId id="356" r:id="rId42"/>
    <p:sldId id="349" r:id="rId43"/>
    <p:sldId id="355" r:id="rId44"/>
    <p:sldId id="350" r:id="rId45"/>
    <p:sldId id="388" r:id="rId46"/>
    <p:sldId id="389" r:id="rId47"/>
    <p:sldId id="366" r:id="rId48"/>
    <p:sldId id="362" r:id="rId49"/>
    <p:sldId id="363" r:id="rId50"/>
    <p:sldId id="364" r:id="rId51"/>
    <p:sldId id="367" r:id="rId52"/>
    <p:sldId id="369" r:id="rId53"/>
    <p:sldId id="370" r:id="rId54"/>
    <p:sldId id="371" r:id="rId55"/>
    <p:sldId id="372" r:id="rId56"/>
    <p:sldId id="373" r:id="rId57"/>
    <p:sldId id="374" r:id="rId58"/>
    <p:sldId id="375" r:id="rId59"/>
    <p:sldId id="376" r:id="rId60"/>
    <p:sldId id="378" r:id="rId61"/>
    <p:sldId id="379" r:id="rId62"/>
    <p:sldId id="380" r:id="rId63"/>
    <p:sldId id="381" r:id="rId64"/>
    <p:sldId id="382" r:id="rId65"/>
    <p:sldId id="383" r:id="rId66"/>
    <p:sldId id="384" r:id="rId67"/>
    <p:sldId id="385" r:id="rId68"/>
    <p:sldId id="386" r:id="rId69"/>
    <p:sldId id="387" r:id="rId70"/>
    <p:sldId id="351" r:id="rId7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F185A-0F76-4A86-962F-4A9AAF54DCBE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F559F-1846-4EA6-9B9A-E6304EBA62E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9660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F559F-1846-4EA6-9B9A-E6304EBA62E5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F559F-1846-4EA6-9B9A-E6304EBA62E5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18357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fld id="{453AC224-01A0-476E-B280-AE941BFF1114}" type="slidenum">
              <a:rPr lang="pt-BR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18</a:t>
            </a:fld>
            <a:endParaRPr lang="pt-BR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6930" y="685056"/>
            <a:ext cx="4944140" cy="3429532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4358"/>
            <a:ext cx="5487013" cy="4114587"/>
          </a:xfrm>
          <a:noFill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2311E-E761-4931-8F37-C0E66C278122}" type="slidenum">
              <a:rPr lang="pt-BR"/>
              <a:pPr/>
              <a:t>19</a:t>
            </a:fld>
            <a:endParaRPr lang="pt-BR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2841"/>
            <a:ext cx="5029200" cy="4115919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DC563-E210-4152-8477-B290533FC40C}" type="slidenum">
              <a:rPr lang="pt-BR"/>
              <a:pPr/>
              <a:t>20</a:t>
            </a:fld>
            <a:endParaRPr lang="pt-BR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2841"/>
            <a:ext cx="5029200" cy="4115919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7951A5-34A5-4D36-BDFD-21DB446BC90B}" type="slidenum">
              <a:rPr lang="pt-BR"/>
              <a:pPr/>
              <a:t>21</a:t>
            </a:fld>
            <a:endParaRPr lang="pt-BR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2841"/>
            <a:ext cx="5029200" cy="4115919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2CEC62-9883-4460-B647-E877F5B17712}" type="slidenum">
              <a:rPr lang="pt-BR"/>
              <a:pPr/>
              <a:t>22</a:t>
            </a:fld>
            <a:endParaRPr lang="pt-BR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2841"/>
            <a:ext cx="5029200" cy="4115919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50803-7517-4A1C-BB4F-51A3C72975CE}" type="slidenum">
              <a:rPr lang="pt-BR"/>
              <a:pPr/>
              <a:t>23</a:t>
            </a:fld>
            <a:endParaRPr lang="pt-BR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2841"/>
            <a:ext cx="5029200" cy="4115919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gi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IU3GHDmGqA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oaching.com.br/blog/estilos-de-lideranca" TargetMode="External"/><Relationship Id="rId7" Type="http://schemas.openxmlformats.org/officeDocument/2006/relationships/hyperlink" Target="https://pt.wikipedia.org/wiki/Lideran%C3%A7a" TargetMode="External"/><Relationship Id="rId2" Type="http://schemas.openxmlformats.org/officeDocument/2006/relationships/hyperlink" Target="https://www.sbcoaching.com.br/blog/author/blogsbcadmi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bcoaching.com.br/blog/lideranca-e-coaching/lideranca/" TargetMode="External"/><Relationship Id="rId5" Type="http://schemas.openxmlformats.org/officeDocument/2006/relationships/hyperlink" Target="https://www.sbcoaching.com.br/blog/carreira/mulheres-comando-trabalhando-lideres/" TargetMode="External"/><Relationship Id="rId4" Type="http://schemas.openxmlformats.org/officeDocument/2006/relationships/hyperlink" Target="https://www.sbcoaching.com.br/blog/motivacao/6-dicas-para-aproveitar-os-treinamentos-da-sbcoachin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rgbClr val="C00000"/>
                </a:solidFill>
              </a:rPr>
              <a:t>         </a:t>
            </a:r>
            <a:br>
              <a:rPr lang="pt-BR" sz="3600" b="1" dirty="0" smtClean="0">
                <a:solidFill>
                  <a:srgbClr val="C00000"/>
                </a:solidFill>
              </a:rPr>
            </a:br>
            <a:r>
              <a:rPr lang="pt-BR" sz="3600" b="1" dirty="0" smtClean="0">
                <a:solidFill>
                  <a:srgbClr val="00B0F0"/>
                </a:solidFill>
                <a:latin typeface="Algerian" pitchFamily="82" charset="0"/>
                <a:cs typeface="Aharoni" pitchFamily="2" charset="-79"/>
              </a:rPr>
              <a:t>          </a:t>
            </a:r>
            <a:r>
              <a:rPr lang="pt-BR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ESCOLA DE NEGÓCIO</a:t>
            </a:r>
            <a:r>
              <a:rPr lang="pt-BR" sz="3600" b="1" dirty="0" smtClean="0">
                <a:solidFill>
                  <a:srgbClr val="00B0F0"/>
                </a:solidFill>
                <a:latin typeface="Algerian" pitchFamily="82" charset="0"/>
                <a:cs typeface="Aharoni" pitchFamily="2" charset="-79"/>
              </a:rPr>
              <a:t/>
            </a:r>
            <a:br>
              <a:rPr lang="pt-BR" sz="3600" b="1" dirty="0" smtClean="0">
                <a:solidFill>
                  <a:srgbClr val="00B0F0"/>
                </a:solidFill>
                <a:latin typeface="Algerian" pitchFamily="82" charset="0"/>
                <a:cs typeface="Aharoni" pitchFamily="2" charset="-79"/>
              </a:rPr>
            </a:br>
            <a:endParaRPr lang="pt-BR" sz="3400" dirty="0">
              <a:solidFill>
                <a:srgbClr val="00B0F0"/>
              </a:solidFill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00240"/>
            <a:ext cx="8071323" cy="45720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          MOTIVAÇÃO   E    LIDERANÇA</a:t>
            </a:r>
          </a:p>
          <a:p>
            <a:pPr algn="ctr">
              <a:buNone/>
            </a:pPr>
            <a:r>
              <a:rPr lang="pt-BR" b="1" dirty="0" smtClean="0"/>
              <a:t/>
            </a:r>
            <a:br>
              <a:rPr lang="pt-BR" b="1" dirty="0" smtClean="0"/>
            </a:br>
            <a:endParaRPr lang="pt-BR" b="1" dirty="0" smtClean="0"/>
          </a:p>
        </p:txBody>
      </p:sp>
      <p:sp>
        <p:nvSpPr>
          <p:cNvPr id="4" name="Retângulo 3"/>
          <p:cNvSpPr/>
          <p:nvPr/>
        </p:nvSpPr>
        <p:spPr>
          <a:xfrm>
            <a:off x="571472" y="785794"/>
            <a:ext cx="8143932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just">
              <a:spcBef>
                <a:spcPts val="300"/>
              </a:spcBef>
              <a:buClr>
                <a:srgbClr val="C32D2E"/>
              </a:buClr>
            </a:pPr>
            <a:r>
              <a:rPr lang="pt-BR" sz="3200" dirty="0" smtClean="0">
                <a:solidFill>
                  <a:prstClr val="black"/>
                </a:solidFill>
              </a:rPr>
              <a:t> </a:t>
            </a:r>
          </a:p>
          <a:p>
            <a:pPr marL="109728" lvl="0" algn="just">
              <a:spcBef>
                <a:spcPts val="300"/>
              </a:spcBef>
              <a:buClr>
                <a:srgbClr val="C32D2E"/>
              </a:buClr>
            </a:pPr>
            <a:r>
              <a:rPr lang="pt-BR" sz="3200" b="1" dirty="0" smtClean="0">
                <a:solidFill>
                  <a:srgbClr val="C00000"/>
                </a:solidFill>
              </a:rPr>
              <a:t>         </a:t>
            </a:r>
            <a:endParaRPr lang="pt-BR" sz="3200" b="1" dirty="0">
              <a:solidFill>
                <a:srgbClr val="C00000"/>
              </a:solidFill>
            </a:endParaRPr>
          </a:p>
        </p:txBody>
      </p:sp>
      <p:pic>
        <p:nvPicPr>
          <p:cNvPr id="5" name="Imagem 4" descr="Index of /wp-content/uploads/2018/02/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14287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C:\Users\Cliente\Desktop\INCUBAROA PROJETO 2020 A 2021\LOGOTIPOS DO PROJETO\UTFPR APUCARAN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429264"/>
            <a:ext cx="192882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C:\Users\Cliente\Desktop\INCUBAROA PROJETO 2020 A 2021\LOGOTIPOS DO PROJETO\PROREC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5500702"/>
            <a:ext cx="18573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C:\Users\Cliente\Desktop\INCUBAROA PROJETO 2020 A 2021\LOGOTIPOS DO PROJETO\APUCARANA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572140"/>
            <a:ext cx="2009775" cy="9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C:\Users\Cliente\Desktop\INCUBAROA PROJETO 2020 A 2021\LOGOTIPOS DO PROJETO\ECONOMIA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2571744"/>
            <a:ext cx="4714908" cy="265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Logo-Unespar.jpg — Universidade Estadual do Paraná UNESPAR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5572140"/>
            <a:ext cx="1500198" cy="8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98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O que nos desmotiva?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2984"/>
            <a:ext cx="8229600" cy="4325112"/>
          </a:xfrm>
        </p:spPr>
        <p:txBody>
          <a:bodyPr/>
          <a:lstStyle/>
          <a:p>
            <a:r>
              <a:rPr lang="pt-BR" dirty="0" smtClean="0"/>
              <a:t>Percepção distorcida de si mesmo;</a:t>
            </a:r>
            <a:endParaRPr lang="pt-BR" dirty="0"/>
          </a:p>
        </p:txBody>
      </p:sp>
      <p:sp>
        <p:nvSpPr>
          <p:cNvPr id="34818" name="AutoShape 2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4820" name="AutoShape 4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4822" name="AutoShape 6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41986" name="Picture 2" descr="http://www.portalvital.com/ckfinder/userfiles/images/Motiva%C3%A7%C3%A3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O que nos desmotiva?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214422"/>
            <a:ext cx="8229600" cy="4325112"/>
          </a:xfrm>
        </p:spPr>
        <p:txBody>
          <a:bodyPr/>
          <a:lstStyle/>
          <a:p>
            <a:r>
              <a:rPr lang="pt-BR" dirty="0" err="1" smtClean="0"/>
              <a:t>Auto-imagem</a:t>
            </a:r>
            <a:r>
              <a:rPr lang="pt-BR" dirty="0" smtClean="0"/>
              <a:t>;</a:t>
            </a:r>
            <a:endParaRPr lang="pt-BR" dirty="0"/>
          </a:p>
        </p:txBody>
      </p:sp>
      <p:sp>
        <p:nvSpPr>
          <p:cNvPr id="34818" name="AutoShape 2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0" name="AutoShape 4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2" name="AutoShape 6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Picture 2" descr="http://www.apsicologa.net.br/images/figuras/AUTOESTIMA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4572000" cy="5072074"/>
          </a:xfrm>
          <a:prstGeom prst="rect">
            <a:avLst/>
          </a:prstGeom>
          <a:noFill/>
        </p:spPr>
      </p:pic>
      <p:pic>
        <p:nvPicPr>
          <p:cNvPr id="46084" name="Picture 4" descr="http://www.monografias.com/trabajos25/autoestima/Image1358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26"/>
            <a:ext cx="4572000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O que nos desmotiva?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214422"/>
            <a:ext cx="8229600" cy="4325112"/>
          </a:xfrm>
        </p:spPr>
        <p:txBody>
          <a:bodyPr/>
          <a:lstStyle/>
          <a:p>
            <a:r>
              <a:rPr lang="pt-BR" dirty="0" err="1" smtClean="0"/>
              <a:t>Auto-estima</a:t>
            </a:r>
            <a:r>
              <a:rPr lang="pt-BR" dirty="0" smtClean="0"/>
              <a:t>;</a:t>
            </a:r>
            <a:endParaRPr lang="pt-BR" dirty="0"/>
          </a:p>
        </p:txBody>
      </p:sp>
      <p:sp>
        <p:nvSpPr>
          <p:cNvPr id="34818" name="AutoShape 2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0" name="AutoShape 4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2" name="AutoShape 6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5058" name="Picture 2" descr="http://mujerimperfectamexico.files.wordpress.com/2013/07/autoesti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O que nos desmotiva?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214422"/>
            <a:ext cx="8229600" cy="4325112"/>
          </a:xfrm>
        </p:spPr>
        <p:txBody>
          <a:bodyPr/>
          <a:lstStyle/>
          <a:p>
            <a:r>
              <a:rPr lang="pt-BR" dirty="0" smtClean="0"/>
              <a:t>Pensamentos negativos;</a:t>
            </a:r>
            <a:endParaRPr lang="pt-BR" dirty="0"/>
          </a:p>
        </p:txBody>
      </p:sp>
      <p:sp>
        <p:nvSpPr>
          <p:cNvPr id="34818" name="AutoShape 2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0" name="AutoShape 4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2" name="AutoShape 6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Picture 2" descr="http://3.bp.blogspot.com/-mSzhFxN6_LE/TVqxh0xoBbI/AAAAAAAABDw/cw-P6aocmYo/s320/quem_tem_o_pior_emprego_do_mu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O que nos desmotiva?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736"/>
            <a:ext cx="8229600" cy="4325112"/>
          </a:xfrm>
        </p:spPr>
        <p:txBody>
          <a:bodyPr/>
          <a:lstStyle/>
          <a:p>
            <a:r>
              <a:rPr lang="pt-BR" dirty="0" smtClean="0"/>
              <a:t>Falta de perspectiva para o futuro;</a:t>
            </a:r>
            <a:endParaRPr lang="pt-BR" dirty="0"/>
          </a:p>
        </p:txBody>
      </p:sp>
      <p:sp>
        <p:nvSpPr>
          <p:cNvPr id="34818" name="AutoShape 2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0" name="AutoShape 4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2" name="AutoShape 6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9144000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 smtClean="0"/>
              <a:t>Você já se motivou e se desmotivou na vida em uma determinada atividades?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1567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3794" name="Picture 2" descr="http://t0.gstatic.com/images?q=tbn:ANd9GcTtZPLlN9RYcCOiKpaD4xigjhsxJWcRrqcA0iSvn_QyyxBI8c_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357686" y="6429396"/>
            <a:ext cx="457203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6488668"/>
            <a:ext cx="457203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352568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Teoria da Hierarquia das </a:t>
            </a:r>
            <a:r>
              <a:rPr lang="pt-BR" dirty="0" smtClean="0"/>
              <a:t>Necessidades de </a:t>
            </a:r>
            <a:r>
              <a:rPr lang="pt-BR" dirty="0" err="1" smtClean="0"/>
              <a:t>Maslow</a:t>
            </a:r>
            <a:r>
              <a:rPr lang="pt-BR" dirty="0" smtClean="0"/>
              <a:t> </a:t>
            </a:r>
            <a:endParaRPr lang="pt-BR" sz="27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92088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25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644525" y="163513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3200">
                <a:solidFill>
                  <a:srgbClr val="000000"/>
                </a:solidFill>
              </a:rPr>
              <a:t>Hierarquia das necessidades de Maslow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41313" y="4927600"/>
            <a:ext cx="1698625" cy="1544638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035175" y="4210050"/>
            <a:ext cx="1698625" cy="2266950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727450" y="3429000"/>
            <a:ext cx="1698625" cy="3054350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5402263" y="2554288"/>
            <a:ext cx="1698625" cy="3929062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7102475" y="1679575"/>
            <a:ext cx="1698625" cy="4791075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457200" y="4913313"/>
            <a:ext cx="1104900" cy="14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Alimento</a:t>
            </a:r>
          </a:p>
          <a:p>
            <a:pP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 Repouso</a:t>
            </a:r>
          </a:p>
          <a:p>
            <a:pP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 Abrigo</a:t>
            </a:r>
          </a:p>
          <a:p>
            <a:pP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 Sexo</a:t>
            </a:r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3706813" y="3789363"/>
            <a:ext cx="1712912" cy="2141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Relacionamento</a:t>
            </a:r>
          </a:p>
          <a:p>
            <a:pP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 Amizade</a:t>
            </a:r>
          </a:p>
          <a:p>
            <a:pP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 Aceitação</a:t>
            </a:r>
          </a:p>
          <a:p>
            <a:pP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 Afeição</a:t>
            </a:r>
          </a:p>
          <a:p>
            <a:pP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 Compreensão</a:t>
            </a:r>
          </a:p>
          <a:p>
            <a:pP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 Consideração</a:t>
            </a:r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2003425" y="4292600"/>
            <a:ext cx="1631950" cy="210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Proteção contra </a:t>
            </a:r>
          </a:p>
          <a:p>
            <a:pP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Perigo</a:t>
            </a:r>
          </a:p>
          <a:p>
            <a:pP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Desemprego</a:t>
            </a:r>
          </a:p>
          <a:p>
            <a:pP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Discriminação profissional</a:t>
            </a:r>
          </a:p>
          <a:p>
            <a:pP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Política adm. imprevisível</a:t>
            </a:r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5353050" y="2798763"/>
            <a:ext cx="1849438" cy="3424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Satisfação do ego</a:t>
            </a:r>
          </a:p>
          <a:p>
            <a:pP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 Orgulho</a:t>
            </a:r>
          </a:p>
          <a:p>
            <a:pP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 Status e prestígio</a:t>
            </a:r>
          </a:p>
          <a:p>
            <a:pP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 Auto-respeito</a:t>
            </a:r>
          </a:p>
          <a:p>
            <a:pP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 Reconhecimento</a:t>
            </a:r>
          </a:p>
          <a:p>
            <a:pP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 Confiança</a:t>
            </a:r>
          </a:p>
          <a:p>
            <a:pP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 Progresso</a:t>
            </a:r>
          </a:p>
          <a:p>
            <a:pP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 Apreciação</a:t>
            </a:r>
          </a:p>
          <a:p>
            <a:pP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 Admiração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   dos colegas</a:t>
            </a:r>
          </a:p>
        </p:txBody>
      </p:sp>
      <p:sp>
        <p:nvSpPr>
          <p:cNvPr id="8204" name="Rectangle 11"/>
          <p:cNvSpPr>
            <a:spLocks noChangeArrowheads="1"/>
          </p:cNvSpPr>
          <p:nvPr/>
        </p:nvSpPr>
        <p:spPr bwMode="auto">
          <a:xfrm>
            <a:off x="7154863" y="2608263"/>
            <a:ext cx="1658937" cy="210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 Auto-realização</a:t>
            </a:r>
          </a:p>
          <a:p>
            <a:pP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 Auto-desen-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    volvimento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 Excelência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    pessoal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Competência</a:t>
            </a:r>
          </a:p>
          <a:p>
            <a:pP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latin typeface="Verdana" pitchFamily="34" charset="0"/>
              </a:rPr>
              <a:t>Expertise</a:t>
            </a:r>
          </a:p>
        </p:txBody>
      </p: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506413" y="4410075"/>
            <a:ext cx="1341437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>
                <a:solidFill>
                  <a:srgbClr val="000000"/>
                </a:solidFill>
                <a:latin typeface="Verdana" pitchFamily="34" charset="0"/>
              </a:rPr>
              <a:t>Fisiológicas</a:t>
            </a:r>
          </a:p>
        </p:txBody>
      </p:sp>
      <p:sp>
        <p:nvSpPr>
          <p:cNvPr id="8206" name="Rectangle 13"/>
          <p:cNvSpPr>
            <a:spLocks noChangeArrowheads="1"/>
          </p:cNvSpPr>
          <p:nvPr/>
        </p:nvSpPr>
        <p:spPr bwMode="auto">
          <a:xfrm>
            <a:off x="2227263" y="3676650"/>
            <a:ext cx="1233487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>
                <a:solidFill>
                  <a:srgbClr val="000000"/>
                </a:solidFill>
                <a:latin typeface="Verdana" pitchFamily="34" charset="0"/>
              </a:rPr>
              <a:t>Segurança</a:t>
            </a:r>
          </a:p>
        </p:txBody>
      </p:sp>
      <p:sp>
        <p:nvSpPr>
          <p:cNvPr id="8207" name="Rectangle 14"/>
          <p:cNvSpPr>
            <a:spLocks noChangeArrowheads="1"/>
          </p:cNvSpPr>
          <p:nvPr/>
        </p:nvSpPr>
        <p:spPr bwMode="auto">
          <a:xfrm>
            <a:off x="7072313" y="1211263"/>
            <a:ext cx="1801812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>
                <a:solidFill>
                  <a:srgbClr val="000000"/>
                </a:solidFill>
                <a:latin typeface="Verdana" pitchFamily="34" charset="0"/>
              </a:rPr>
              <a:t>Auto-Realização</a:t>
            </a:r>
          </a:p>
        </p:txBody>
      </p:sp>
      <p:sp>
        <p:nvSpPr>
          <p:cNvPr id="8208" name="Rectangle 15"/>
          <p:cNvSpPr>
            <a:spLocks noChangeArrowheads="1"/>
          </p:cNvSpPr>
          <p:nvPr/>
        </p:nvSpPr>
        <p:spPr bwMode="auto">
          <a:xfrm>
            <a:off x="5803900" y="1924050"/>
            <a:ext cx="85566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>
                <a:solidFill>
                  <a:srgbClr val="000000"/>
                </a:solidFill>
                <a:latin typeface="Verdana" pitchFamily="34" charset="0"/>
              </a:rPr>
              <a:t>Estima</a:t>
            </a: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4065588" y="2800350"/>
            <a:ext cx="87947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>
                <a:solidFill>
                  <a:srgbClr val="000000"/>
                </a:solidFill>
                <a:latin typeface="Verdana" pitchFamily="34" charset="0"/>
              </a:rPr>
              <a:t>Sociais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2" name="Object 2"/>
          <p:cNvGraphicFramePr>
            <a:graphicFrameLocks noChangeAspect="1"/>
          </p:cNvGraphicFramePr>
          <p:nvPr/>
        </p:nvGraphicFramePr>
        <p:xfrm>
          <a:off x="0" y="-46038"/>
          <a:ext cx="8964613" cy="6904038"/>
        </p:xfrm>
        <a:graphic>
          <a:graphicData uri="http://schemas.openxmlformats.org/presentationml/2006/ole">
            <p:oleObj spid="_x0000_s1026" r:id="rId4" imgW="9052560" imgH="6040800" progId="">
              <p:embed/>
            </p:oleObj>
          </a:graphicData>
        </a:graphic>
      </p:graphicFrame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4067175" y="1412875"/>
            <a:ext cx="40366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NECESSIDADES FISIOLÓGICAS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34290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5400" dirty="0" smtClean="0">
                <a:solidFill>
                  <a:srgbClr val="FF0000"/>
                </a:solidFill>
              </a:rPr>
              <a:t>O que é Motivação?</a:t>
            </a:r>
          </a:p>
          <a:p>
            <a:pPr algn="ctr">
              <a:buNone/>
            </a:pPr>
            <a:r>
              <a:rPr lang="pt-BR" sz="5400" dirty="0" smtClean="0"/>
              <a:t>Motivação vem da palavra Motivo. Ter motivo para...</a:t>
            </a:r>
          </a:p>
          <a:p>
            <a:pPr algn="ctr">
              <a:buNone/>
            </a:pPr>
            <a:endParaRPr lang="pt-BR" sz="5400" dirty="0"/>
          </a:p>
        </p:txBody>
      </p:sp>
      <p:pic>
        <p:nvPicPr>
          <p:cNvPr id="17410" name="Picture 2" descr="http://www.paleostyle.co.il/wp-content/uploads/2013/02/How-to-Kick-a-Lack-of-Motivation-Forever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9144000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323850" y="476250"/>
          <a:ext cx="4335463" cy="5951538"/>
        </p:xfrm>
        <a:graphic>
          <a:graphicData uri="http://schemas.openxmlformats.org/presentationml/2006/ole">
            <p:oleObj spid="_x0000_s2050" r:id="rId4" imgW="6497640" imgH="8181000" progId="">
              <p:embed/>
            </p:oleObj>
          </a:graphicData>
        </a:graphic>
      </p:graphicFrame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4716463" y="1844675"/>
            <a:ext cx="424815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dirty="0"/>
              <a:t>Satisfeitas as </a:t>
            </a:r>
            <a:r>
              <a:rPr lang="pt-BR" sz="2400" b="1" dirty="0">
                <a:solidFill>
                  <a:srgbClr val="FF0000"/>
                </a:solidFill>
              </a:rPr>
              <a:t>necessidades fisiológicas, </a:t>
            </a:r>
            <a:r>
              <a:rPr lang="pt-BR" sz="2400" dirty="0"/>
              <a:t>tendem a assumir maior </a:t>
            </a:r>
            <a:r>
              <a:rPr lang="pt-BR" sz="2400" b="1" dirty="0">
                <a:solidFill>
                  <a:srgbClr val="FF0000"/>
                </a:solidFill>
              </a:rPr>
              <a:t>prioridade as de segurança: </a:t>
            </a:r>
          </a:p>
          <a:p>
            <a:pPr algn="just">
              <a:spcBef>
                <a:spcPct val="50000"/>
              </a:spcBef>
            </a:pPr>
            <a:r>
              <a:rPr lang="pt-BR" sz="2400" dirty="0"/>
              <a:t>preservação, afastamento do perigo físico e do risco de privação das necessidades básicas</a:t>
            </a:r>
            <a:r>
              <a:rPr lang="pt-BR" sz="24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NECESSIDADES</a:t>
            </a:r>
            <a:r>
              <a:rPr lang="pt-BR" sz="3600" b="1">
                <a:latin typeface="Trebuchet MS" pitchFamily="34" charset="0"/>
              </a:rPr>
              <a:t> </a:t>
            </a:r>
            <a:r>
              <a:rPr lang="pt-B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DE SEGURANÇA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0" y="0"/>
          <a:ext cx="4465638" cy="6858000"/>
        </p:xfrm>
        <a:graphic>
          <a:graphicData uri="http://schemas.openxmlformats.org/presentationml/2006/ole">
            <p:oleObj spid="_x0000_s3074" r:id="rId4" imgW="6522840" imgH="9663840" progId="">
              <p:embed/>
            </p:oleObj>
          </a:graphicData>
        </a:graphic>
      </p:graphicFrame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NECESSIDADES SOCIAIS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4427538" y="1844675"/>
            <a:ext cx="453548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b="1" dirty="0">
                <a:solidFill>
                  <a:srgbClr val="FF0000"/>
                </a:solidFill>
              </a:rPr>
              <a:t>Satisfeitas as necessidades de segurança, </a:t>
            </a:r>
            <a:r>
              <a:rPr lang="pt-BR" sz="2400" dirty="0"/>
              <a:t>a tendência é no sentido de passarem a ser prioritárias as </a:t>
            </a:r>
            <a:r>
              <a:rPr lang="pt-BR" sz="2400" b="1" dirty="0">
                <a:solidFill>
                  <a:srgbClr val="FF0000"/>
                </a:solidFill>
              </a:rPr>
              <a:t>necessidades sociais:</a:t>
            </a:r>
          </a:p>
          <a:p>
            <a:pPr algn="just">
              <a:spcBef>
                <a:spcPct val="50000"/>
              </a:spcBef>
            </a:pPr>
            <a:r>
              <a:rPr lang="pt-BR" sz="2400" dirty="0"/>
              <a:t> participação, identificação com os seus iguais, formação de famílias, grupos de amigos, equipes, associações, etc</a:t>
            </a:r>
            <a:r>
              <a:rPr lang="pt-BR" sz="2400" dirty="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0" y="333375"/>
          <a:ext cx="4424363" cy="6335713"/>
        </p:xfrm>
        <a:graphic>
          <a:graphicData uri="http://schemas.openxmlformats.org/presentationml/2006/ole">
            <p:oleObj spid="_x0000_s4098" r:id="rId4" imgW="6497640" imgH="9435600" progId="">
              <p:embed/>
            </p:oleObj>
          </a:graphicData>
        </a:graphic>
      </p:graphicFrame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4429124" y="1844675"/>
            <a:ext cx="4464051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b="1" dirty="0" smtClean="0">
                <a:solidFill>
                  <a:srgbClr val="FF0000"/>
                </a:solidFill>
              </a:rPr>
              <a:t>Satisfeita as </a:t>
            </a:r>
            <a:r>
              <a:rPr lang="pt-BR" sz="2400" b="1" dirty="0">
                <a:solidFill>
                  <a:srgbClr val="FF0000"/>
                </a:solidFill>
              </a:rPr>
              <a:t>necessidades sociais, </a:t>
            </a:r>
            <a:r>
              <a:rPr lang="pt-BR" sz="2400" dirty="0"/>
              <a:t>a tendência é no sentido de se tornarem prioritárias as </a:t>
            </a:r>
            <a:r>
              <a:rPr lang="pt-BR" sz="2400" b="1" dirty="0">
                <a:solidFill>
                  <a:srgbClr val="FF0000"/>
                </a:solidFill>
              </a:rPr>
              <a:t>necessidades de status e estima:</a:t>
            </a:r>
          </a:p>
          <a:p>
            <a:pPr algn="just">
              <a:spcBef>
                <a:spcPct val="50000"/>
              </a:spcBef>
            </a:pPr>
            <a:r>
              <a:rPr lang="pt-BR" sz="2400" dirty="0"/>
              <a:t>necessidades do ego, amor-próprio, reconhecimento do valor por si mesmo, e através do respeito alheio.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0" y="18891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NECESSIDADES DE STATUS E ESTIMA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0" y="0"/>
          <a:ext cx="4859338" cy="6165850"/>
        </p:xfrm>
        <a:graphic>
          <a:graphicData uri="http://schemas.openxmlformats.org/presentationml/2006/ole">
            <p:oleObj spid="_x0000_s5122" r:id="rId4" imgW="6589440" imgH="6566400" progId="">
              <p:embed/>
            </p:oleObj>
          </a:graphicData>
        </a:graphic>
      </p:graphicFrame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NECESSIDADES DE AUTO-REALIZAÇÃO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2987675" y="2924175"/>
            <a:ext cx="5559425" cy="32316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b="1" dirty="0">
                <a:solidFill>
                  <a:srgbClr val="FF0000"/>
                </a:solidFill>
              </a:rPr>
              <a:t>Satisfeitas as necessidades de status e estima</a:t>
            </a:r>
            <a:r>
              <a:rPr lang="pt-BR" sz="2400" dirty="0"/>
              <a:t>, a tendência é no sentido de se tornarem prioritárias as </a:t>
            </a:r>
            <a:r>
              <a:rPr lang="pt-BR" sz="2400" b="1" dirty="0">
                <a:solidFill>
                  <a:srgbClr val="FF0000"/>
                </a:solidFill>
              </a:rPr>
              <a:t>necessidades de auto-realização</a:t>
            </a:r>
            <a:r>
              <a:rPr lang="pt-BR" sz="2400" dirty="0"/>
              <a:t>:</a:t>
            </a:r>
          </a:p>
          <a:p>
            <a:pPr algn="just">
              <a:spcBef>
                <a:spcPct val="50000"/>
              </a:spcBef>
            </a:pPr>
            <a:r>
              <a:rPr lang="pt-BR" sz="2400" dirty="0"/>
              <a:t>atingir o máximo do potencial individual, tornar-se aquilo que se é capaz, dar uma contribuição efetiva para a sociedade e o país</a:t>
            </a:r>
            <a:r>
              <a:rPr lang="pt-BR" sz="240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36198" name="Picture 6" descr="superbh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91287" flipH="1">
            <a:off x="376238" y="3719513"/>
            <a:ext cx="1038225" cy="1571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</a:t>
            </a:r>
            <a:r>
              <a:rPr lang="pt-BR" dirty="0" smtClean="0"/>
              <a:t> necessidade fisiológica hoje</a:t>
            </a:r>
            <a:endParaRPr lang="pt-BR" dirty="0"/>
          </a:p>
        </p:txBody>
      </p:sp>
      <p:pic>
        <p:nvPicPr>
          <p:cNvPr id="102402" name="Picture 2" descr="C:\Users\Cliente\Downloads\WhatsApp Image 2020-10-16 at 16.02.4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28868"/>
            <a:ext cx="6858048" cy="4144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149927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 gente motiva as pessoas?</a:t>
            </a:r>
          </a:p>
          <a:p>
            <a:r>
              <a:rPr lang="pt-BR" sz="3600" dirty="0" smtClean="0"/>
              <a:t>A motivação vem de dentro do indivíduo. </a:t>
            </a:r>
          </a:p>
          <a:p>
            <a:r>
              <a:rPr lang="pt-BR" sz="3600" dirty="0" smtClean="0"/>
              <a:t>O que te motiva?</a:t>
            </a:r>
          </a:p>
        </p:txBody>
      </p:sp>
      <p:pic>
        <p:nvPicPr>
          <p:cNvPr id="4" name="Picture 2" descr="http://www.paleostyle.co.il/wp-content/uploads/2013/02/How-to-Kick-a-Lack-of-Motivation-Forever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9144000" cy="2714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41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1890713" y="669925"/>
            <a:ext cx="406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2000">
                <a:latin typeface="Verdana" pitchFamily="34" charset="0"/>
              </a:rPr>
              <a:t>. Etapas do ciclo motivacional.</a:t>
            </a:r>
          </a:p>
        </p:txBody>
      </p:sp>
      <p:sp>
        <p:nvSpPr>
          <p:cNvPr id="143363" name="Oval 3"/>
          <p:cNvSpPr>
            <a:spLocks noChangeArrowheads="1"/>
          </p:cNvSpPr>
          <p:nvPr/>
        </p:nvSpPr>
        <p:spPr bwMode="auto">
          <a:xfrm>
            <a:off x="1700213" y="1441450"/>
            <a:ext cx="5743575" cy="48815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43364" name="AutoShape 4"/>
          <p:cNvSpPr>
            <a:spLocks noChangeArrowheads="1"/>
          </p:cNvSpPr>
          <p:nvPr/>
        </p:nvSpPr>
        <p:spPr bwMode="auto">
          <a:xfrm>
            <a:off x="863600" y="3608388"/>
            <a:ext cx="1751013" cy="708025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365" name="AutoShape 5"/>
          <p:cNvSpPr>
            <a:spLocks noChangeArrowheads="1"/>
          </p:cNvSpPr>
          <p:nvPr/>
        </p:nvSpPr>
        <p:spPr bwMode="auto">
          <a:xfrm>
            <a:off x="6553200" y="3579813"/>
            <a:ext cx="1751013" cy="708025"/>
          </a:xfrm>
          <a:prstGeom prst="flowChartAlternateProcess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366" name="AutoShape 6"/>
          <p:cNvSpPr>
            <a:spLocks noChangeArrowheads="1"/>
          </p:cNvSpPr>
          <p:nvPr/>
        </p:nvSpPr>
        <p:spPr bwMode="auto">
          <a:xfrm>
            <a:off x="3695700" y="1196975"/>
            <a:ext cx="1751013" cy="708025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367" name="AutoShape 7"/>
          <p:cNvSpPr>
            <a:spLocks noChangeArrowheads="1"/>
          </p:cNvSpPr>
          <p:nvPr/>
        </p:nvSpPr>
        <p:spPr bwMode="auto">
          <a:xfrm>
            <a:off x="3709988" y="5861050"/>
            <a:ext cx="1751012" cy="708025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368" name="AutoShape 8"/>
          <p:cNvSpPr>
            <a:spLocks noChangeArrowheads="1"/>
          </p:cNvSpPr>
          <p:nvPr/>
        </p:nvSpPr>
        <p:spPr bwMode="auto">
          <a:xfrm>
            <a:off x="6076950" y="2125663"/>
            <a:ext cx="1751013" cy="708025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369" name="AutoShape 9"/>
          <p:cNvSpPr>
            <a:spLocks noChangeArrowheads="1"/>
          </p:cNvSpPr>
          <p:nvPr/>
        </p:nvSpPr>
        <p:spPr bwMode="auto">
          <a:xfrm>
            <a:off x="6078538" y="5062538"/>
            <a:ext cx="1751012" cy="708025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1116013" y="3783013"/>
            <a:ext cx="703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1600" b="1">
                <a:solidFill>
                  <a:schemeClr val="bg1"/>
                </a:solidFill>
                <a:latin typeface="Verdana" pitchFamily="34" charset="0"/>
              </a:rPr>
              <a:t>Satisfação</a:t>
            </a:r>
            <a:r>
              <a:rPr lang="pt-BR" sz="1400" b="1">
                <a:latin typeface="Verdana" pitchFamily="34" charset="0"/>
              </a:rPr>
              <a:t>					  Necessidade</a:t>
            </a:r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3990975" y="1382713"/>
            <a:ext cx="113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1400" b="1">
                <a:latin typeface="Verdana" pitchFamily="34" charset="0"/>
              </a:rPr>
              <a:t>Equilíbrio</a:t>
            </a:r>
          </a:p>
        </p:txBody>
      </p:sp>
      <p:sp>
        <p:nvSpPr>
          <p:cNvPr id="143372" name="Rectangle 12"/>
          <p:cNvSpPr>
            <a:spLocks noChangeArrowheads="1"/>
          </p:cNvSpPr>
          <p:nvPr/>
        </p:nvSpPr>
        <p:spPr bwMode="auto">
          <a:xfrm>
            <a:off x="6257925" y="2246313"/>
            <a:ext cx="1409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1400" b="1">
                <a:latin typeface="Verdana" pitchFamily="34" charset="0"/>
              </a:rPr>
              <a:t>    Estímulo</a:t>
            </a:r>
          </a:p>
          <a:p>
            <a:pPr eaLnBrk="0" hangingPunct="0"/>
            <a:r>
              <a:rPr lang="pt-BR" sz="1400" b="1">
                <a:latin typeface="Verdana" pitchFamily="34" charset="0"/>
              </a:rPr>
              <a:t>ou incentivo</a:t>
            </a:r>
          </a:p>
        </p:txBody>
      </p:sp>
      <p:sp>
        <p:nvSpPr>
          <p:cNvPr id="143373" name="Rectangle 13"/>
          <p:cNvSpPr>
            <a:spLocks noChangeArrowheads="1"/>
          </p:cNvSpPr>
          <p:nvPr/>
        </p:nvSpPr>
        <p:spPr bwMode="auto">
          <a:xfrm>
            <a:off x="3697288" y="5967413"/>
            <a:ext cx="1795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1400" b="1">
                <a:latin typeface="Verdana" pitchFamily="34" charset="0"/>
              </a:rPr>
              <a:t>Comportamento</a:t>
            </a:r>
          </a:p>
          <a:p>
            <a:pPr eaLnBrk="0" hangingPunct="0"/>
            <a:r>
              <a:rPr lang="pt-BR" sz="1400" b="1">
                <a:latin typeface="Verdana" pitchFamily="34" charset="0"/>
              </a:rPr>
              <a:t>       ou ação</a:t>
            </a:r>
          </a:p>
        </p:txBody>
      </p:sp>
      <p:sp>
        <p:nvSpPr>
          <p:cNvPr id="143374" name="Rectangle 14"/>
          <p:cNvSpPr>
            <a:spLocks noChangeArrowheads="1"/>
          </p:cNvSpPr>
          <p:nvPr/>
        </p:nvSpPr>
        <p:spPr bwMode="auto">
          <a:xfrm>
            <a:off x="6486525" y="5259388"/>
            <a:ext cx="89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1400" b="1">
                <a:latin typeface="Verdana" pitchFamily="34" charset="0"/>
              </a:rPr>
              <a:t>Tensão</a:t>
            </a:r>
          </a:p>
        </p:txBody>
      </p:sp>
      <p:sp>
        <p:nvSpPr>
          <p:cNvPr id="143375" name="Line 15"/>
          <p:cNvSpPr>
            <a:spLocks noChangeShapeType="1"/>
          </p:cNvSpPr>
          <p:nvPr/>
        </p:nvSpPr>
        <p:spPr bwMode="auto">
          <a:xfrm>
            <a:off x="6405563" y="2025650"/>
            <a:ext cx="153987" cy="130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43376" name="Line 16"/>
          <p:cNvSpPr>
            <a:spLocks noChangeShapeType="1"/>
          </p:cNvSpPr>
          <p:nvPr/>
        </p:nvSpPr>
        <p:spPr bwMode="auto">
          <a:xfrm>
            <a:off x="7397750" y="3429000"/>
            <a:ext cx="38100" cy="123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43377" name="Line 17"/>
          <p:cNvSpPr>
            <a:spLocks noChangeShapeType="1"/>
          </p:cNvSpPr>
          <p:nvPr/>
        </p:nvSpPr>
        <p:spPr bwMode="auto">
          <a:xfrm flipH="1">
            <a:off x="7073900" y="4857750"/>
            <a:ext cx="155575" cy="206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43378" name="Line 18"/>
          <p:cNvSpPr>
            <a:spLocks noChangeShapeType="1"/>
          </p:cNvSpPr>
          <p:nvPr/>
        </p:nvSpPr>
        <p:spPr bwMode="auto">
          <a:xfrm flipH="1">
            <a:off x="5464175" y="6130925"/>
            <a:ext cx="231775" cy="79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43379" name="Line 19"/>
          <p:cNvSpPr>
            <a:spLocks noChangeShapeType="1"/>
          </p:cNvSpPr>
          <p:nvPr/>
        </p:nvSpPr>
        <p:spPr bwMode="auto">
          <a:xfrm flipH="1" flipV="1">
            <a:off x="1741488" y="4330700"/>
            <a:ext cx="77787" cy="242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43380" name="Line 20"/>
          <p:cNvSpPr>
            <a:spLocks noChangeShapeType="1"/>
          </p:cNvSpPr>
          <p:nvPr/>
        </p:nvSpPr>
        <p:spPr bwMode="auto">
          <a:xfrm flipV="1">
            <a:off x="3465513" y="1562100"/>
            <a:ext cx="233362" cy="619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5362" name="AutoShape 2" descr="Motivação e seus impactos nas organizações e nas pessoas (Parte 3) |  qualidadeonline's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02. Dinâmica das Relações Interpessoais: Motiv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14393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Imag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786742" cy="5329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Tem um objetivo!!!</a:t>
            </a:r>
            <a:endParaRPr lang="pt-BR" dirty="0"/>
          </a:p>
        </p:txBody>
      </p:sp>
      <p:sp>
        <p:nvSpPr>
          <p:cNvPr id="38914" name="AutoShape 2" descr="data:image/jpeg;base64,/9j/4AAQSkZJRgABAQAAAQABAAD/2wCEAAkGBxQSEhUUExQUFBUVFhQYFhYUFRUVFRUVFBUWGBQUFxUYHCggGBolHBQVITEhJSkrLi4uGB8zODMsNygtLisBCgoKDg0OGxAQGywkICYsLCwsNCwsLCwsLCwsLCwsLCwsLCwsLCwsNCwsLCwsLCwsLCwsLCwsLCwsLCwsLCwsLP/AABEIAOAA4QMBEQACEQEDEQH/xAAcAAEAAgMBAQEAAAAAAAAAAAAABQcDBAYCAQj/xAA/EAABAwICBgcGBAUEAwEAAAABAAIDBBEFIQYSMUFRYQciMnGBkbETQlJiocEjcpLRFDOCsvBDU6LhFWPCFv/EABsBAQACAwEBAAAAAAAAAAAAAAAEBQIDBgEH/8QAOBEAAgIBAQYDCAEDBAEFAAAAAAECAwQRBRIhMUFRYXGBBhMiMpGhsdEUQsHhIzPw8SQVFlJicv/aAAwDAQACEQMRAD8AvFAEAQBAEAQBAEAQBAEAQBAEAQBAEAQBAEAQBAEAJQHkPB2EIetNHpDwIAgCAIAgCAIAgCAIAgCAIAgCAIAgCAIAgCAIAgCAIDUxXEGU8TpZDZrR4k7mjmVjOSitWbqKJ3WKuHNlUY9pdLUE3cWM3MabC3zH3iquzIlPwR1+JsuqhctX3f8AYg2Yu+Nwcx7muGwgkLSpNPVMsHiwsW7JJo6TDdOamWaK7wBrxtcxoAa4FwBJ35qTHJm5LiVd+xseqqei6Np9uBbSszjggCAIAgCAIAgCAIAgCAIAgCAIAgCAIAgCAIAgCAICp+lfHCZ204PVjaHOG4vds8h6quzLNXuo7D2fw0qnc+bei8l/krySrUI6VVo13TkoZaJElhdI64cSQd1siOfevSPdamtC09DtPKX2bKeaR7JIxql8pu2QjeJP3srKnIjok3x8TjtobIyN+VtcU4vjounp+jvWOBFwQQdhGYKllE009GfUPAgCAIAgCAIAgCAIAgCAIAgCAIAgCAIAgCAIAgPzXpTWmWsqJD70sluQDiGjyAVNa96bfifTMCCqxq4r/wCK+vX7kTe+Sw0N8pkxhuGna7bw3D/tCPO02cTrBG3Ub2yP0jj3oYVVub1ZCRRXXhP0SRbvQ/Uv1JonOJY3VcwH3da4IHLJT8KTaaOO9pK4b8LEuL118Sx1OOZCAIAgCAIAgCAID5rDigGsOKAAoD6gCAIAgCAIAgCAIAgCA/L+JxOdUytAJPtZBb+sqnmviZ9Ion/ox8l+CTw7DA3m7edw5N/dYCU+rMtfiQj6rLF3Hc3/ALXgrpc+LIRrS4knMnaV4T0lFE1hOFvle1kbS5zsgB9+AXsYuT0REyMmNcXKT0SLs0R0fFHDq3u99i87r2yaOQ+6tqKfdx06nB7RznlW73JLkTq3FeEAQBAEAQHkvQHnWPcgPmr3oBqjggFggPmqEB8twugPoceRQHoSjfkgMiAIAgCAIAgCA08UxKOnjL5DYDYN5PADeVhOcYLVm6iid09yC4lFYnVxe3mkGXtZZHne467y7VHmqict5tnfY9MoVRj2SX0RoTVE0vVijk1dnVY4uPEZDJNH2Nq93HjOS+qMlHolWSHq00vi3V/usvVTY+SPZ7SxK/msX5/B2WBdGMxsah7Yh8LTrv8A2HmVvhhyfzPQp8v2ipXClOXnwX7LEwLR2CkH4Tesci9xu48r7hyCm10xr5HMZWddkv8A1Hw7dCWW0iBAEAQBACgMRdfZkEAAsgPqA1quvji7bgOW0nwWErIx+Zmyumyx/CiHqNKmDsMLuZOr+6jyy10RPhsyb+ZpEfLpZLuYweZ+61/y59iStl19WzCdKpuEfkf3Xn8qZn/6XV3f1MkemLx2o2HuJHrderLfVIweyY9JM36bS+F3bD2eGsPot0cqD58CNPZVy+XR/YmaSvjlH4b2u7iL+I3LfGcZcmQLKbK3pNNGcDgbeiyNZ7EvHL0QGVAEAQBARmOY1HSs1nm7j2WjaT9hzWq22Na1ZKxcSzIlpHl1ZTWlekz53lzj+Vo2NHAKqsslY9WdvgYEKI6Jefidd0ZaG6urWVAu9wBhYR2Af9Q8yLW4KbjUafHIpdubV39cep8FzffwLKU05gIAgCAIAgCAIAgMRdfu9UB9QHl7wBcmwG0ncvG9OJ6k3wRy2LaSE3bDkPj3nu4KFbk9IFvj7PS+Kz6HOSSkkkkknedqiPV8y0jFJaIxOehmkY3PTUy0PTaaR3ZY89zXH7L3ck+h47a0+MkvU+SUco2xyD+hy83Jdn9D1XVP+pfU03kjbcd+S8aN8dHyMbZy03aSDxBsR4heJtcjJwUloyewvTKWPKT8VvPJ/wCrf4qTXlSjwlxK2/ZFVnGv4X9jtMKxqGpH4bs97Tk4d4U6u2M/lKDJxLcd6TXr0JAEt2ZjgthGMzHg7EB6QELpHpAymadjpCMm8ObuS0XXKC8Sdh4U8iXh1Kc0jx50rnOc4lx/y3IKrnNzerO2w8ONcUorREx0a6HmpeKqcfgtPUaf9Rw3kH3B9SpWNRvfFLkV22tqKmLoqfxPm+y/ZcgCsTjD6gCAIAgCAIAgCAxyHd/lkAAQHwmyA4rSLGTK4safw2n9R49yr7rt56LkX+Fh+7W/L5vwQTnqMWKR5bdxAFySbADMkr1LXgg9I8WzpML0ULgHTG3yN2+Lt3gpVeLr85U5G1EvhqXqdJSYbFF2GNHO1z5nNS41xjyRV2ZFlnzSZtrM0hAYp6djxZzWuHMA+q8cU+ZlGcovWL0IPENEKeTsgxu4sOX6TktEsaD5cCwp2rkV83vLxOPxjROeG5aPas4s7Q72bfK6iWY0o8uJeY21abeEvhfjy+pz0c7mODmktcDkRkQVHTa4otJQjOOkuKO30b03BIjqSAcgJQMj+cbu9TqcrX4ZnPZ2xmk50cuq/R27TexafHaCppz3mQmkOk7YWlrf5nmG8+Z5KLdkKPCPMssLZ8rmpS5fkqTHsZL3Ekkkk3J2lVspOT1Z2eJiqEUkuBl0F0UfiE2s+4gYRru2ax/22nid53eS349Dm9XyI+1dpxxIbkPnfLw8f0XvBC1jQ1gDWtAAAyAA2AK0S0ODlJyer5mRengQBAEAQBAEAQBAYW558fRAekBz+l2JezjEbT1n3vybv89ijZNm7HdXUsdnY/vJ775L8nEF6rzoUjxck2GZJsAN5O5ec+B7wXFne6O4IIGh7xeRwz+X5R+6sqKdxavmc3m5julux+X8k2pBAPL3gC5IAG85DzQJavRHP4hphTx3DSZCPgtb9RyUeeVCPLiWdOycixataLxId+n592AeL/2atLzH2+5OjsJacZ/YRdII9+DL5X3+hC9WZ3R5PYL/AKZ/VExQaZ0slgX+zJ/3Mh+rYt0MmuXUhXbJya+KWq8CeZIHAEEEHYQQR5rdqVjTT0ZA6QaKxVILhaOTc9oyP5hv9Vptx4z8GWWFtO7GenzR7foq7GcLlpn6krbX7Lh2Xji07+5VtlcoPRnX4uVVkR3635915ncaG09R7DUe8hjw7UB2stuvuvw3LGN1k/8ATi+Hc5zalmPK7erXFc+zOD0krXxvcx4IcNoPr3LHXU6XBqhZBWR5Gnono7JiE+oLiMEGV/wtvsHzHct1NTmxtLaEMSvu+iL/AMLw6OnibFE0NYwWAH1J4knMlWsYqK0RwF107Zuc3q2bSyNYQBAEAQBAEAQBAYqh1h35IA0IBdAVtpDW+0nedzSWjubl63VVfPemzqsGncpXjxIpz1pJiR0ehOH+0kMrsxHk385G3wHqpeLXq97sVW1r9yCrjzfPyO6Vgc8YaqobGxz3mzWi5K8k0lqzKEJTkox5srHSDSKSpcRctjGxl9vN3EqrtulN+B12Fs+GMu8ur/RBFy0ljoeC9DPdMTpF4zLQxmRYmW6b2F4/PTG8TyBvYc2H+n9rLbXbKHJkbIwKchf6i49+pY+jWmEVVZjvw5fhJyd+U/barCrJjPnwZyufsm3G+JfFHv28zdxACc6uqHBlpGkgHWLXe7fZ/wBqHkXe+e5DkvuRanKr4tWm+BgraprWm3YJ1gRtY7eodlkUtI8v7mUYtvjzOQ0hpoZwHVFgAQBMDa1zlflyUaE5ynpEtMG7Irlu08fA7fRzB46SBkcNrDMuy65OZcSNt10tMNyCRTZWRZfa52c/wTsT7i62kc9oAgCAIAgCAIAgCA1ZnXcBwQGQlAYK2XUje74WuPkLrGT0i2Z1R3pqPdoqV8lz3/dUx2qjpwMZchnoWdotS+zpoxvcNY97s/S3kraiO7BHIZ9nvMiT7cPoSy2kM4LpFxXrNgachZ7+ZI6o8s/JQcuzioI6PYmNwdz8kcS56hHQ6GxheHyVEgjjFydp3NG8k8FlCLm9EacjIrx4Oc/+yw8J0Kp4gDIPav3l3Z8G7PO6sIYsI8+Jy+Tti+16Q+FeHP6k0MJgtb2MdvyN/Zb9yPYgfyrm9d9/VkbiGh9JKP5QYfijOqRztsPiFrnj1y6EqjauVVylquz4nDaRaCTQAvhJmYNoyEgHHV97w8lCtxZR4x4o6LC23Tc921br+z/Rt6H6LkAVErc2kFreDd7jztdQEnY+HJcyNtTaalrTU+HV9zrKypDAGg2AuY3brH3SvbLElux80UUVvPVkKdeaTVaC1zuV2nmTuUWMZWy3Ym3VRWrOD04hmiqDHK0NaBdmr2XNPvjnuPcpv8f3L3WddsRUyx1Ovn/V3T7HVdF+lN7Ukp2D8EneN8f7eIU/Eu/ofoVXtBszT/ya1/8Ar9llB+qb7t/7qecobYQBAEAQBAEAQBAfHFAaTD1vNAbCAjdI3WpZj8h+uS13fIyVhLXIh5lUFyqDs9DFI7IrxmaRdUDNVrRwaB5BXa5HAzesmz2V6YlMaSVOvVTO+dw8G9Uf2qnulrNvxO7wa9zHhHw/PEinPWrUm6Fq6A4YIqVsluvMA8nfqkXY3yN/FWmLWowT6s4zbGS7chw6R4evVnTKSVRp4jisMAvNKyO+zWIBPcNp8FjKcYrWTN9ONbe9K4t+Ro0mlVHI7VbUR6x2Bx1Sf1WWCvrfBM32bMy6470q3p9fwSVXmzI7bZjhvWrLb9090i16b3E1aqcMbqjYq222MI7kORuinJ6s5PFqprWueXBrBm4O2dw58lXaub0ROopnbJQgtWzP0dY7FUCRjW6kjSTqlxdrR3yIvw3juV5s+EIxaXzHu19nWYu7JvWL+zJLTjR4VlOQAPas60Ztv3s7iPrZS76veR8TVsnPeJem/lfB/v0KMa98bwRdr2OuNxa5p9QQqhapn0NqNkGnxTX2ZfeiOOCspmyZB46sjeDhkfA7fFXFNm/HU+bbRw3iXuvpzXkTtM/3eGzuW0gmwgCAIAgCAIAgMc56pQGqztDxQGwgI3SNt6WYf+t30F/std3+2yVhPTIh5oqEvVQdxumKV+R8fReMyUeJeUL7taeIB8wrtcj55JaNo9FenjKJxc2nmB/3JP7yqSfzPzPoeKtaYPwX4NF71gSoovrDmgRRgbAxgHcGhXkflXkfNrm3ZJvu/wAmWeUNaXHY0EnuAuV63otTCMXJqK6n5/xfFpKmV0shuXbBuaNzRyCpZzc5as+l42LDHrVcFy+76ke56wJKWhYGiWMy0lP7SqlIgfYQscNZ975vG8MtfL0Wz30lH3ff7HMbSxasq/cx4/Gvma4Ly8zu5sN9rYh4LTmCN4O8LKezZSfCXA5tXbuqa4nA9KuDPjbFI1xMQ6rm7mv3OtzzHhzWVuIqYpx9TpfZ3KrlKVbWkuafddvQ4jAsWfSzsmZtacx8Tfeb4haq5uEk0dFl4scmmVcuv2fc/QtHUtlY2Rhu14DmnkRcK6i9Vqj5jZXKuThLmuDKh6VMDEFQJmCzJ9Ym2wSDt+dwfNVuVXuy3l1O29n833tDqk+MPx0+nIwdGOOGCqEbj+HPZpG4P9x328V5i2bstO5nt7D9/j76XGPH06l0OysRtH+FWhwZutN80B9QBAEAQBAEBjqOygNK+Y70BtoDDVx67HN+Jrh5heNarQzrluzUuzRR0hsS07QSD3g2PoqR8D6FHRpNdTE568bM0i5dF6v2tJC75AD3tyPorimW9BM4LPr93kzj4/klCtpEKV05pzFWzDc4h45h7QfW48FT5EdLGd7sixWYcH24fQ59zlpLRIvLQ6t9tRQPvn7NrXfmYA131CuaJb1afgfO9pUurKsj46+j4kpURa7XNOxzS09xFvutjWq0IkZOMlJdOJ+cqqB0T3RvFnMJa4cxkqNxcXoz6lXONsVOPJ8T1hVXHHK18sZla3PUva5HZvxF9y8Rry67J0uNT0f9uoxjF5KmQySHM7ANjRuaES0GJjV0VKEP+2Wz0U4kZaMscbmF5YPyEBzfVw8FaYk96GnY4z2hx1Vlb0f6lr68Uzo9IcOFRTSxH3mO1eTrXafMBb7Ib0Wirw73RfC1dH9up+dntINjkRt5EKkPp6aktS4OiTFDJSuicc4X9X8j8x5HWVnhz1hp2OH9osfcyFYuUl91/wARL6f4Z/EUUotd0YMjeN2Ak28Lhbb4b0GiFsjJ9xlxfR8H6lDA2zGXBVCPojSa0Z+iNHMT/iaaKbe9o1uThk4eYKuq5b0Ez5lm47x75VPo/wDn2JejdkRw9CsyKbCAIAgCAIAgMdR2UBoyIDaYbhAfUBTGmFJ7GrlbsDnF7e5+fqSqfIhu2M7vZl3vcWD6paP0IJz1pLFIsjorxHWjkhJzY7Xb+V4F/wDkD5qyw56xcTlfaDH3bI2rqtH5r/B3amHOld9LWGHVjqGjsnUfbc05tJ5XuPFQcyHBSR0/s5kpTlRJ8+K8+v2Kwc9V5126d/0UY8GvdSvNg860V/jt1mjvAB8CpuHZp8D9DmfaPCcoxyIrlwfl0foWlrKxOQK76R9DnTH+Jpxd9vxGAZvt77fmttG+wULKx97448zptibXjSvcXP4ej7eBVDgQSCLEZEHaDwVcdonqjyAh5ppyLm6KMMdFSOe8EGZ+sAcjqAANPibq0xIOMOPU4T2hyYW5KjF67q09TtlKKE/OOPM1amcDYJZP7iqSz5mfT8OWuPB//Vfg6zofqS2rezc+Jx8WFpH0JUnDfxteBTe0laeNGXaX5LgeAQQdhyPcdqsjiU9OJ+cMapPYzyx/BI8DuBNvpZUlkd2TR9Pxbfe0ws7pFl9D1frQywk9h4e0cGvFj4XbfxU/Dl8LRyntJTpbGxdVo/QsOF9njnl+ymHNm8gCAIAgCAIDxMOqUBovQGSldlbggMpQFf8ASthpLY6hvuksf+U5tPgbjxUHNhwUkdJ7PZGkpUvrxXpz+3H0K0L1XnW6EpopjP8AC1UchPUvqyfkfkfI2PgttM9yaZC2jifycaUFz5rzRerHAgEZg5g8Qd6uT52009Ga+JUTZ4nxPF2vaQfFYyipLRm2m6VNishzT1Pz5jeHPppnwydpp27nDc4ciqacHB7rPpeJkQyalZDk/sacNQ5jg5pIc0gtI2gg5FYJtcUSJwjOLjJap8y8NCdKmVsdnWbOwddvH528vRW9Fysj4nz3amzJ4dmq4wfJ/s6ZbypITGdE6SqOtLENb42ksd4lu3xutU6YT4tE/G2nlY60rnw7PivuaNB0f0UTg/2bnkZj2ji4fpyBWMcauL10JF23My2O65aeSOoAst5UGDEKtsMT5XZNja5x7mi68lJRWrNlVbtmoR5t6H5vq5td7nna5znHvcSfuqST1ep9QrioQUV0SX0Op6K2n/yDLbo5Se7Ut6kKRif7hT+0Ev8Aw2vFfkuslWhwZQ/SIzVxGoHzMP6o2H7qpyFpaz6DsaWuDX6/lkn0SVOrWOZukid5sIcPprLZiP49CJ7RQ1xlPs19y4HOtnwIPkrI4kkwUB9QBAEAQBAfCEBHyCyA+ROs7vQG0gNPF6Fs8MkTtj2ub3EjIjmDYrGcVOLizdj3yotjZHmnqUBiNM6GR8T8nMcWnw2HxFj4qllFxejPpWPbG6tWR5NamoXLEkJFt9F+kXtof4d5/EhADfmj2DxGzyVni3b0d180cRt/A9zb76C+GXPwZ3JUs545PT7RUVsWsywnjHUOzWG9h+yj5FPvFquZcbI2m8Ozdl8j5+HiUlNEWOLXAhzSQQdoI2gqqa0ejPoEJqaUovVM90dU+J4fG4sc3Y4bQvYyaeqMLaYWxcJrVMtTRfpKjkAZVWifs9oP5buZ+E/RWFWWnwnzOOz/AGesr1lj/Eu3Vfs72CdrwHMcHA7C0gg+IUtNPkc7KEoPdktGZF6YmKonaxpc8hrRtJIAHiUbSMoxcnpFasqTpE01FQP4enJMQPXfmPaEbAPl381XZGRvfDHkdjsbZLofvrvm6Lt/n8HA3UM6MsPoeobyzTbmtEYPN5ufo0eam4ceLZzHtJelCFS76v05FqkqwOQKK6R3XxGo74x5RRj7KqyHrazv9irTBr9fyx0cPtiMHMyDziemP/uobbWuFP0/KLwdsVqcASVObtb3BAZEAQBAEAQBAaVU3NAazggNqGTWF0BkQFb9K+jms0VcYzbYSgb27n+Gw8rcFCy6tVvr1Op9nc/dl/Gm+D+Xz6r1KqJVadibWF4i+nlZLG6zmEEcDxB5HYs4ScXqjTkUV31uua4MvnRnHo62ESMyOx7N7HbwfUclcVWqxao+b52FPEtdcvR90S62EM43TjQltWDLFqsnA27Gycnc+ajX46nxXMvNl7Yliv3c+MPx5FOV9FJC8xytLHt2gjPke7mqyUWnozt6r4WwU4PVM11ibTaosSmhN4pZI/yPc30KzjOUeTNFuPVbwnFPzWpLt04rwLfxL/EMJ8yFs/kWdyE9j4Wuvu19/wBkViGMTz/zZpJOTnkjy2BYSnKXNkmnFpp/24JeSNG6wJBkp4HPc1rGlznEANG0k7AvUm3ojCc1CLlJ6JF+aKYK2jpmxZa3akI957tp+gHgremvcjofOs/MeVe7OnJeRLuK2kI/PGkVb7apmk3OkcR3XsPpZU9kt6bZ9JwqvdUQh2S/ZKdG8etiMHL2hPcIn/chbMZf6iIe25aYU/HT8l3kq0OCJCiPUb3fdAZ0AQBAEAQBAYaplx3ICPcgPkMmq7kUBukoDxIwOBDgCCCCDsIO0I+R6m09UUZpzouaKbqgmF+cbttuLCeI+oVRfT7uXgfQ9k7SWZXx+dc/2cwtBbEto3j8lFMJI89z2nsvbwPPgdy21WOuWqIOfhV5dW5P0fYvPAMcirIhJE6+5zT2mO+EhWtdkZrWJ89y8O3Fs3LF/kk1sIpFY9o/BWM1ZmXt2XDJ7e5w9Ni12VRn8xLxM27FlvVPTw6Mq/H+jWoiu6C07OGTZB/TsPgoFmJKPy8TrMT2got4W/C/t/zzOMqqZ8btWRjmO4OBB+qjOLXMu4WwsWsGn5GBeaGeoXp4SWDYFPVOtDG5w3u2MHe45LOFcpckRMnNox1rZLT8/QtrQ7QyOiGu8iScixd7rAdzL+qsaaFXxfM43ae1p5b3Y8Idur8zqiVIKg5rpAxoU1I+xs+UGNnHrDrO8Bf6LTfPdg/HgWeycV35K7R0b9CjFVHfHd9EVJepkk3Mjt4vI+zT5qXiR1lqc97RW7tMYd3r9C1yVYHHkpRjqN7kBmQBAEAQBAEAKAjaiOxsgNdwQGelm3HbuQGwgNHGcLjqoXRSi7XebSNjhwIWM4Ka0ZvxsmzHsVlb4r7lE6T6PyUUpjeLtN9R+57ePfxG5VFtTrloz6HgZ9eXVvR59V2IZaicSGC4zLSyCSF2qd491w4OG8LOE3B6oi5eLXk17li1/K8i4tFNOIawBriIpt7HHJx+Qnb3bVZ1ZEZ8Opw+fsi7Fbkvij3/AGdTdSCpPhQGCpp2SCz2teODmhw+q8aT5mUJyg9YtoiZdE6J2ZpovBtvRa3TW+hMjtLLjysZ6g0Zo2G7aaIHiWg+q9VMFySMZ7RyprR2S+pKNaALAAAbAMgFsIjbb1YJQ8NeurWQxukkcGsaLkn/ADavJNJas2VVStmoQWrZRel+kLq2cv2MbdsbeDb7TzO0qqus35ane7Owo4tO51fF+ZBrUT9S5ejLDPY0mu4WdM7X/otZg+hPirPGhuw1fU4jbmSrcndXKPD16nWSHJSCmJmJtmgcAEB7QBAEAQBAEAQGGqi1hltH+WQEW5AYibZoDepp9Yc0BmQEfjmDxVcRjlbcHYfeadzmncVhOuM1oyRi5VmNZ7yt/wCfBlIaV6LTUL7PGtGT1JAMjyPB3JVdtMq3x5He7P2nVlx+HhLqv0QBWksQ1xGYyI2EbbhDxpPgzs9HekWogAZN+PGPiNpAOTt/ipVeVKPB8ShzdhU3Nyr+F/b6FiYNprSVNtWQMcfclsx3dfYfAqbC+E+TOaydk5VHOOq7ridADfYtxW9dD5dAfCUB8JQHO49pjS0oIc8SPH+nGQ53idg8VpsvhAscTZeRkPhHRd3yKn0m0pmrXdc6sY7MbT1RzPxO5qvtulY+J1+Ds6rEj8PF9+pArUWBM6J4G6sqGxi+oOtIeDAfU7Ftprc5aEDaOYsWlz69PMvVjA0AAWAFgOAGwK200Pn7bb1ZkgbrPaOdz3DNDwm0AQBAEAQBAEAQBAaFdT26w8f3QEc5AeQ8tNxtQEjTVAd38EBlugMFZTMlYWSND2OyLTmCvGk1ozKFkq5KcHo0VVpZ0cPjvJSXkZtMZN3t/KffH171AtxGuMOR1+z9vxs+DI4Pv0fmV9IwgkEEEGxBFiCNoI3KHodEpJrVHlenoQ8Zu0OMzw/ypZGDgHG3lsWUZyjyZGtxabfnin6ExDp9XNFvbX/Mxh/+VtWTZ3IMtiYb/o08mz3J0hVx/wBVo7o4x9k/k2dzxbEw1/S/qyJr9IamYWknkcOF7DyFgsJWzlzZLqwcer5IJehFrWShdAbWGYdJUSCOJpc4+Q5uO4c1nCDk9ER8jIrog5zeiRdui+AsooQxubznI/4nfYDYArOqtVrRHCZ2bLLt3ny6ImCVtIRvYVFted+Q7ht/zkgJBAEAQBAEAQBAEAQHwhARdfS6uY2eiA0CgPAeQbhASFPWB2RyKAzkoBdAQGkOilNV5yM1X7pGWD/H4vFarKYT5on4m0r8X5Hquz5f4K2xzo5qYbmG07flyf8Ao3+BKhTxZrlxOmxtvY9nCz4X9jj6indGdV7XMPBzS0+RUdprmXMLITWsWn5cTGvDM+IAh4LoD4Bcr0xb0Oo0f0GqKkhzgYY/ieCCR8rDme/Yt9ePKfgipzNsUUcIvel2X92WpgOAw0bNWJuZ7Tzm954k/bYp9dcYLRHI5eZblS3rH5LoiTJWwin2GMvdqjxPAICcY2wAGwID0gCAIAgCAIAgCAIAgPhCAia6h1es3McN4QEa5AYr2QG3BiFsnIDfbIDsQC6A+FAalbQxTC0sbJB87Q71CxcU+aNld1lT1hJryOcrOj6ifmI3Rk/A828jcLTLGrfgWVe28uHOWvmkRM3RdD7s8g7w0rD+JHuS4+0VvWC+5iHRazfUO8GAfdefxF3M/wD3FPpWvqblN0aUre2+V/eQ0fQLJYsOpHs2/kS+VJff8nQYbo7TU/8AKhY0/ERrO/U65W6NUI8kV12dkXfPN/2JNbCIeSUAY0uNm5n05lATVJTBgsNu88UBnQBAEAQBAEAQBAEAQBAEAQGhXYcHZtyd9CgIOoiLTZwsUBrvQHxs5acigN6DEwcnZIDcbKDsKA+3QHklAfCUB8ugPhKA83QHkuQGenpHP+VvE7fAICWp6drBZo/coDKgCAIAgCAIAgCAIAgCAIAgCAIDxLE1ws4A94QERW4LvjP9J+xQELVQOabOaR3jLzQGs9AeRKW7CUBnZirxtzQGYY0N4KAyDGI+KAHF4/iQHj/zDCbMDnng1pJQElS0Ur8yPZj5s3fpH3KAloKFjd1zxOZQGygCAIAgCAIAgCAIAgCAIAgCAIAgCAIAgPL2A5EAjmgI+owSJ24tPI/bYgI6p0bPuP8APL0QGi7R2X5fNAY//wA3Mfh80Blj0Tee09o8CUBv02icQ7Zc/wD4j6ICZpKKOIWYxre4Z+aA2EAQBAEAQBAEAQBAEAQBAf/Z"/>
          <p:cNvSpPr>
            <a:spLocks noChangeAspect="1" noChangeArrowheads="1"/>
          </p:cNvSpPr>
          <p:nvPr/>
        </p:nvSpPr>
        <p:spPr bwMode="auto">
          <a:xfrm>
            <a:off x="155575" y="-1355725"/>
            <a:ext cx="28575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6" name="AutoShape 4" descr="data:image/jpeg;base64,/9j/4AAQSkZJRgABAQAAAQABAAD/2wCEAAkGBxQSEhUUExQUFBUVFhQYFhYUFRUVFRUVFBUWGBQUFxUYHCggGBolHBQVITEhJSkrLi4uGB8zODMsNygtLisBCgoKDg0OGxAQGywkICYsLCwsNCwsLCwsLCwsLCwsLCwsLCwsLCwsNCwsLCwsLCwsLCwsLCwsLCwsLCwsLCwsLP/AABEIAOAA4QMBEQACEQEDEQH/xAAcAAEAAgMBAQEAAAAAAAAAAAAABQcDBAYCAQj/xAA/EAABAwICBgcGBAUEAwEAAAABAAIDBBEFIQYSMUFRYQciMnGBkbETQlJiocEjcpLRFDOCsvBDU6LhFWPCFv/EABsBAQACAwEBAAAAAAAAAAAAAAAEBQIDBgEH/8QAOBEAAgIBAQYDCAEDBAEFAAAAAAECAwQRBRIhMUFRYXGBBhMiMpGhsdEUQsHhIzPw8SQVFlJicv/aAAwDAQACEQMRAD8AvFAEAQBAEAQBAEAQBAEAQBAEAQBAEAQBAEAQBAEAJQHkPB2EIetNHpDwIAgCAIAgCAIAgCAIAgCAIAgCAIAgCAIAgCAIAgCAIDUxXEGU8TpZDZrR4k7mjmVjOSitWbqKJ3WKuHNlUY9pdLUE3cWM3MabC3zH3iquzIlPwR1+JsuqhctX3f8AYg2Yu+Nwcx7muGwgkLSpNPVMsHiwsW7JJo6TDdOamWaK7wBrxtcxoAa4FwBJ35qTHJm5LiVd+xseqqei6Np9uBbSszjggCAIAgCAIAgCAIAgCAIAgCAIAgCAIAgCAIAgCAICp+lfHCZ204PVjaHOG4vds8h6quzLNXuo7D2fw0qnc+bei8l/krySrUI6VVo13TkoZaJElhdI64cSQd1siOfevSPdamtC09DtPKX2bKeaR7JIxql8pu2QjeJP3srKnIjok3x8TjtobIyN+VtcU4vjounp+jvWOBFwQQdhGYKllE009GfUPAgCAIAgCAIAgCAIAgCAIAgCAIAgCAIAgCAIAgPzXpTWmWsqJD70sluQDiGjyAVNa96bfifTMCCqxq4r/wCK+vX7kTe+Sw0N8pkxhuGna7bw3D/tCPO02cTrBG3Ub2yP0jj3oYVVub1ZCRRXXhP0SRbvQ/Uv1JonOJY3VcwH3da4IHLJT8KTaaOO9pK4b8LEuL118Sx1OOZCAIAgCAIAgCAID5rDigGsOKAAoD6gCAIAgCAIAgCAIAgCA/L+JxOdUytAJPtZBb+sqnmviZ9Ion/ox8l+CTw7DA3m7edw5N/dYCU+rMtfiQj6rLF3Hc3/ALXgrpc+LIRrS4knMnaV4T0lFE1hOFvle1kbS5zsgB9+AXsYuT0REyMmNcXKT0SLs0R0fFHDq3u99i87r2yaOQ+6tqKfdx06nB7RznlW73JLkTq3FeEAQBAEAQHkvQHnWPcgPmr3oBqjggFggPmqEB8twugPoceRQHoSjfkgMiAIAgCAIAgCA08UxKOnjL5DYDYN5PADeVhOcYLVm6iid09yC4lFYnVxe3mkGXtZZHne467y7VHmqict5tnfY9MoVRj2SX0RoTVE0vVijk1dnVY4uPEZDJNH2Nq93HjOS+qMlHolWSHq00vi3V/usvVTY+SPZ7SxK/msX5/B2WBdGMxsah7Yh8LTrv8A2HmVvhhyfzPQp8v2ipXClOXnwX7LEwLR2CkH4Tesci9xu48r7hyCm10xr5HMZWddkv8A1Hw7dCWW0iBAEAQBACgMRdfZkEAAsgPqA1quvji7bgOW0nwWErIx+Zmyumyx/CiHqNKmDsMLuZOr+6jyy10RPhsyb+ZpEfLpZLuYweZ+61/y59iStl19WzCdKpuEfkf3Xn8qZn/6XV3f1MkemLx2o2HuJHrderLfVIweyY9JM36bS+F3bD2eGsPot0cqD58CNPZVy+XR/YmaSvjlH4b2u7iL+I3LfGcZcmQLKbK3pNNGcDgbeiyNZ7EvHL0QGVAEAQBARmOY1HSs1nm7j2WjaT9hzWq22Na1ZKxcSzIlpHl1ZTWlekz53lzj+Vo2NHAKqsslY9WdvgYEKI6Jefidd0ZaG6urWVAu9wBhYR2Af9Q8yLW4KbjUafHIpdubV39cep8FzffwLKU05gIAgCAIAgCAIAgMRdfu9UB9QHl7wBcmwG0ncvG9OJ6k3wRy2LaSE3bDkPj3nu4KFbk9IFvj7PS+Kz6HOSSkkkkknedqiPV8y0jFJaIxOehmkY3PTUy0PTaaR3ZY89zXH7L3ck+h47a0+MkvU+SUco2xyD+hy83Jdn9D1XVP+pfU03kjbcd+S8aN8dHyMbZy03aSDxBsR4heJtcjJwUloyewvTKWPKT8VvPJ/wCrf4qTXlSjwlxK2/ZFVnGv4X9jtMKxqGpH4bs97Tk4d4U6u2M/lKDJxLcd6TXr0JAEt2ZjgthGMzHg7EB6QELpHpAymadjpCMm8ObuS0XXKC8Sdh4U8iXh1Kc0jx50rnOc4lx/y3IKrnNzerO2w8ONcUorREx0a6HmpeKqcfgtPUaf9Rw3kH3B9SpWNRvfFLkV22tqKmLoqfxPm+y/ZcgCsTjD6gCAIAgCAIAgCAxyHd/lkAAQHwmyA4rSLGTK4safw2n9R49yr7rt56LkX+Fh+7W/L5vwQTnqMWKR5bdxAFySbADMkr1LXgg9I8WzpML0ULgHTG3yN2+Lt3gpVeLr85U5G1EvhqXqdJSYbFF2GNHO1z5nNS41xjyRV2ZFlnzSZtrM0hAYp6djxZzWuHMA+q8cU+ZlGcovWL0IPENEKeTsgxu4sOX6TktEsaD5cCwp2rkV83vLxOPxjROeG5aPas4s7Q72bfK6iWY0o8uJeY21abeEvhfjy+pz0c7mODmktcDkRkQVHTa4otJQjOOkuKO30b03BIjqSAcgJQMj+cbu9TqcrX4ZnPZ2xmk50cuq/R27TexafHaCppz3mQmkOk7YWlrf5nmG8+Z5KLdkKPCPMssLZ8rmpS5fkqTHsZL3Ekkkk3J2lVspOT1Z2eJiqEUkuBl0F0UfiE2s+4gYRru2ax/22nid53eS349Dm9XyI+1dpxxIbkPnfLw8f0XvBC1jQ1gDWtAAAyAA2AK0S0ODlJyer5mRengQBAEAQBAEAQBAYW558fRAekBz+l2JezjEbT1n3vybv89ijZNm7HdXUsdnY/vJ775L8nEF6rzoUjxck2GZJsAN5O5ec+B7wXFne6O4IIGh7xeRwz+X5R+6sqKdxavmc3m5julux+X8k2pBAPL3gC5IAG85DzQJavRHP4hphTx3DSZCPgtb9RyUeeVCPLiWdOycixataLxId+n592AeL/2atLzH2+5OjsJacZ/YRdII9+DL5X3+hC9WZ3R5PYL/AKZ/VExQaZ0slgX+zJ/3Mh+rYt0MmuXUhXbJya+KWq8CeZIHAEEEHYQQR5rdqVjTT0ZA6QaKxVILhaOTc9oyP5hv9Vptx4z8GWWFtO7GenzR7foq7GcLlpn6krbX7Lh2Xji07+5VtlcoPRnX4uVVkR3635915ncaG09R7DUe8hjw7UB2stuvuvw3LGN1k/8ATi+Hc5zalmPK7erXFc+zOD0krXxvcx4IcNoPr3LHXU6XBqhZBWR5Gnono7JiE+oLiMEGV/wtvsHzHct1NTmxtLaEMSvu+iL/AMLw6OnibFE0NYwWAH1J4knMlWsYqK0RwF107Zuc3q2bSyNYQBAEAQBAEAQBAYqh1h35IA0IBdAVtpDW+0nedzSWjubl63VVfPemzqsGncpXjxIpz1pJiR0ehOH+0kMrsxHk385G3wHqpeLXq97sVW1r9yCrjzfPyO6Vgc8YaqobGxz3mzWi5K8k0lqzKEJTkox5srHSDSKSpcRctjGxl9vN3EqrtulN+B12Fs+GMu8ur/RBFy0ljoeC9DPdMTpF4zLQxmRYmW6b2F4/PTG8TyBvYc2H+n9rLbXbKHJkbIwKchf6i49+pY+jWmEVVZjvw5fhJyd+U/barCrJjPnwZyufsm3G+JfFHv28zdxACc6uqHBlpGkgHWLXe7fZ/wBqHkXe+e5DkvuRanKr4tWm+BgraprWm3YJ1gRtY7eodlkUtI8v7mUYtvjzOQ0hpoZwHVFgAQBMDa1zlflyUaE5ynpEtMG7Irlu08fA7fRzB46SBkcNrDMuy65OZcSNt10tMNyCRTZWRZfa52c/wTsT7i62kc9oAgCAIAgCAIAgCA1ZnXcBwQGQlAYK2XUje74WuPkLrGT0i2Z1R3pqPdoqV8lz3/dUx2qjpwMZchnoWdotS+zpoxvcNY97s/S3kraiO7BHIZ9nvMiT7cPoSy2kM4LpFxXrNgachZ7+ZI6o8s/JQcuzioI6PYmNwdz8kcS56hHQ6GxheHyVEgjjFydp3NG8k8FlCLm9EacjIrx4Oc/+yw8J0Kp4gDIPav3l3Z8G7PO6sIYsI8+Jy+Tti+16Q+FeHP6k0MJgtb2MdvyN/Zb9yPYgfyrm9d9/VkbiGh9JKP5QYfijOqRztsPiFrnj1y6EqjauVVylquz4nDaRaCTQAvhJmYNoyEgHHV97w8lCtxZR4x4o6LC23Tc921br+z/Rt6H6LkAVErc2kFreDd7jztdQEnY+HJcyNtTaalrTU+HV9zrKypDAGg2AuY3brH3SvbLElux80UUVvPVkKdeaTVaC1zuV2nmTuUWMZWy3Ym3VRWrOD04hmiqDHK0NaBdmr2XNPvjnuPcpv8f3L3WddsRUyx1Ovn/V3T7HVdF+lN7Ukp2D8EneN8f7eIU/Eu/ofoVXtBszT/ya1/8Ar9llB+qb7t/7qecobYQBAEAQBAEAQBAfHFAaTD1vNAbCAjdI3WpZj8h+uS13fIyVhLXIh5lUFyqDs9DFI7IrxmaRdUDNVrRwaB5BXa5HAzesmz2V6YlMaSVOvVTO+dw8G9Uf2qnulrNvxO7wa9zHhHw/PEinPWrUm6Fq6A4YIqVsluvMA8nfqkXY3yN/FWmLWowT6s4zbGS7chw6R4evVnTKSVRp4jisMAvNKyO+zWIBPcNp8FjKcYrWTN9ONbe9K4t+Ro0mlVHI7VbUR6x2Bx1Sf1WWCvrfBM32bMy6470q3p9fwSVXmzI7bZjhvWrLb9090i16b3E1aqcMbqjYq222MI7kORuinJ6s5PFqprWueXBrBm4O2dw58lXaub0ROopnbJQgtWzP0dY7FUCRjW6kjSTqlxdrR3yIvw3juV5s+EIxaXzHu19nWYu7JvWL+zJLTjR4VlOQAPas60Ztv3s7iPrZS76veR8TVsnPeJem/lfB/v0KMa98bwRdr2OuNxa5p9QQqhapn0NqNkGnxTX2ZfeiOOCspmyZB46sjeDhkfA7fFXFNm/HU+bbRw3iXuvpzXkTtM/3eGzuW0gmwgCAIAgCAIAgMc56pQGqztDxQGwgI3SNt6WYf+t30F/std3+2yVhPTIh5oqEvVQdxumKV+R8fReMyUeJeUL7taeIB8wrtcj55JaNo9FenjKJxc2nmB/3JP7yqSfzPzPoeKtaYPwX4NF71gSoovrDmgRRgbAxgHcGhXkflXkfNrm3ZJvu/wAmWeUNaXHY0EnuAuV63otTCMXJqK6n5/xfFpKmV0shuXbBuaNzRyCpZzc5as+l42LDHrVcFy+76ke56wJKWhYGiWMy0lP7SqlIgfYQscNZ975vG8MtfL0Wz30lH3ff7HMbSxasq/cx4/Gvma4Ly8zu5sN9rYh4LTmCN4O8LKezZSfCXA5tXbuqa4nA9KuDPjbFI1xMQ6rm7mv3OtzzHhzWVuIqYpx9TpfZ3KrlKVbWkuafddvQ4jAsWfSzsmZtacx8Tfeb4haq5uEk0dFl4scmmVcuv2fc/QtHUtlY2Rhu14DmnkRcK6i9Vqj5jZXKuThLmuDKh6VMDEFQJmCzJ9Ym2wSDt+dwfNVuVXuy3l1O29n833tDqk+MPx0+nIwdGOOGCqEbj+HPZpG4P9x328V5i2bstO5nt7D9/j76XGPH06l0OysRtH+FWhwZutN80B9QBAEAQBAEBjqOygNK+Y70BtoDDVx67HN+Jrh5heNarQzrluzUuzRR0hsS07QSD3g2PoqR8D6FHRpNdTE568bM0i5dF6v2tJC75AD3tyPorimW9BM4LPr93kzj4/klCtpEKV05pzFWzDc4h45h7QfW48FT5EdLGd7sixWYcH24fQ59zlpLRIvLQ6t9tRQPvn7NrXfmYA131CuaJb1afgfO9pUurKsj46+j4kpURa7XNOxzS09xFvutjWq0IkZOMlJdOJ+cqqB0T3RvFnMJa4cxkqNxcXoz6lXONsVOPJ8T1hVXHHK18sZla3PUva5HZvxF9y8Rry67J0uNT0f9uoxjF5KmQySHM7ANjRuaES0GJjV0VKEP+2Wz0U4kZaMscbmF5YPyEBzfVw8FaYk96GnY4z2hx1Vlb0f6lr68Uzo9IcOFRTSxH3mO1eTrXafMBb7Ib0Wirw73RfC1dH9up+dntINjkRt5EKkPp6aktS4OiTFDJSuicc4X9X8j8x5HWVnhz1hp2OH9osfcyFYuUl91/wARL6f4Z/EUUotd0YMjeN2Ak28Lhbb4b0GiFsjJ9xlxfR8H6lDA2zGXBVCPojSa0Z+iNHMT/iaaKbe9o1uThk4eYKuq5b0Ez5lm47x75VPo/wDn2JejdkRw9CsyKbCAIAgCAIAgMdR2UBoyIDaYbhAfUBTGmFJ7GrlbsDnF7e5+fqSqfIhu2M7vZl3vcWD6paP0IJz1pLFIsjorxHWjkhJzY7Xb+V4F/wDkD5qyw56xcTlfaDH3bI2rqtH5r/B3amHOld9LWGHVjqGjsnUfbc05tJ5XuPFQcyHBSR0/s5kpTlRJ8+K8+v2Kwc9V5126d/0UY8GvdSvNg860V/jt1mjvAB8CpuHZp8D9DmfaPCcoxyIrlwfl0foWlrKxOQK76R9DnTH+Jpxd9vxGAZvt77fmttG+wULKx97448zptibXjSvcXP4ej7eBVDgQSCLEZEHaDwVcdonqjyAh5ppyLm6KMMdFSOe8EGZ+sAcjqAANPibq0xIOMOPU4T2hyYW5KjF67q09TtlKKE/OOPM1amcDYJZP7iqSz5mfT8OWuPB//Vfg6zofqS2rezc+Jx8WFpH0JUnDfxteBTe0laeNGXaX5LgeAQQdhyPcdqsjiU9OJ+cMapPYzyx/BI8DuBNvpZUlkd2TR9Pxbfe0ws7pFl9D1frQywk9h4e0cGvFj4XbfxU/Dl8LRyntJTpbGxdVo/QsOF9njnl+ymHNm8gCAIAgCAIDxMOqUBovQGSldlbggMpQFf8ASthpLY6hvuksf+U5tPgbjxUHNhwUkdJ7PZGkpUvrxXpz+3H0K0L1XnW6EpopjP8AC1UchPUvqyfkfkfI2PgttM9yaZC2jifycaUFz5rzRerHAgEZg5g8Qd6uT52009Ga+JUTZ4nxPF2vaQfFYyipLRm2m6VNishzT1Pz5jeHPppnwydpp27nDc4ciqacHB7rPpeJkQyalZDk/sacNQ5jg5pIc0gtI2gg5FYJtcUSJwjOLjJap8y8NCdKmVsdnWbOwddvH528vRW9Fysj4nz3amzJ4dmq4wfJ/s6ZbypITGdE6SqOtLENb42ksd4lu3xutU6YT4tE/G2nlY60rnw7PivuaNB0f0UTg/2bnkZj2ji4fpyBWMcauL10JF23My2O65aeSOoAst5UGDEKtsMT5XZNja5x7mi68lJRWrNlVbtmoR5t6H5vq5td7nna5znHvcSfuqST1ep9QrioQUV0SX0Op6K2n/yDLbo5Se7Ut6kKRif7hT+0Ev8Aw2vFfkuslWhwZQ/SIzVxGoHzMP6o2H7qpyFpaz6DsaWuDX6/lkn0SVOrWOZukid5sIcPprLZiP49CJ7RQ1xlPs19y4HOtnwIPkrI4kkwUB9QBAEAQBAfCEBHyCyA+ROs7vQG0gNPF6Fs8MkTtj2ub3EjIjmDYrGcVOLizdj3yotjZHmnqUBiNM6GR8T8nMcWnw2HxFj4qllFxejPpWPbG6tWR5NamoXLEkJFt9F+kXtof4d5/EhADfmj2DxGzyVni3b0d180cRt/A9zb76C+GXPwZ3JUs545PT7RUVsWsywnjHUOzWG9h+yj5FPvFquZcbI2m8Ozdl8j5+HiUlNEWOLXAhzSQQdoI2gqqa0ejPoEJqaUovVM90dU+J4fG4sc3Y4bQvYyaeqMLaYWxcJrVMtTRfpKjkAZVWifs9oP5buZ+E/RWFWWnwnzOOz/AGesr1lj/Eu3Vfs72CdrwHMcHA7C0gg+IUtNPkc7KEoPdktGZF6YmKonaxpc8hrRtJIAHiUbSMoxcnpFasqTpE01FQP4enJMQPXfmPaEbAPl381XZGRvfDHkdjsbZLofvrvm6Lt/n8HA3UM6MsPoeobyzTbmtEYPN5ufo0eam4ceLZzHtJelCFS76v05FqkqwOQKK6R3XxGo74x5RRj7KqyHrazv9irTBr9fyx0cPtiMHMyDziemP/uobbWuFP0/KLwdsVqcASVObtb3BAZEAQBAEAQBAaVU3NAazggNqGTWF0BkQFb9K+jms0VcYzbYSgb27n+Gw8rcFCy6tVvr1Op9nc/dl/Gm+D+Xz6r1KqJVadibWF4i+nlZLG6zmEEcDxB5HYs4ScXqjTkUV31uua4MvnRnHo62ESMyOx7N7HbwfUclcVWqxao+b52FPEtdcvR90S62EM43TjQltWDLFqsnA27Gycnc+ajX46nxXMvNl7Yliv3c+MPx5FOV9FJC8xytLHt2gjPke7mqyUWnozt6r4WwU4PVM11ibTaosSmhN4pZI/yPc30KzjOUeTNFuPVbwnFPzWpLt04rwLfxL/EMJ8yFs/kWdyE9j4Wuvu19/wBkViGMTz/zZpJOTnkjy2BYSnKXNkmnFpp/24JeSNG6wJBkp4HPc1rGlznEANG0k7AvUm3ojCc1CLlJ6JF+aKYK2jpmxZa3akI957tp+gHgremvcjofOs/MeVe7OnJeRLuK2kI/PGkVb7apmk3OkcR3XsPpZU9kt6bZ9JwqvdUQh2S/ZKdG8etiMHL2hPcIn/chbMZf6iIe25aYU/HT8l3kq0OCJCiPUb3fdAZ0AQBAEAQBAYaplx3ICPcgPkMmq7kUBukoDxIwOBDgCCCCDsIO0I+R6m09UUZpzouaKbqgmF+cbttuLCeI+oVRfT7uXgfQ9k7SWZXx+dc/2cwtBbEto3j8lFMJI89z2nsvbwPPgdy21WOuWqIOfhV5dW5P0fYvPAMcirIhJE6+5zT2mO+EhWtdkZrWJ89y8O3Fs3LF/kk1sIpFY9o/BWM1ZmXt2XDJ7e5w9Ni12VRn8xLxM27FlvVPTw6Mq/H+jWoiu6C07OGTZB/TsPgoFmJKPy8TrMT2got4W/C/t/zzOMqqZ8btWRjmO4OBB+qjOLXMu4WwsWsGn5GBeaGeoXp4SWDYFPVOtDG5w3u2MHe45LOFcpckRMnNox1rZLT8/QtrQ7QyOiGu8iScixd7rAdzL+qsaaFXxfM43ae1p5b3Y8Idur8zqiVIKg5rpAxoU1I+xs+UGNnHrDrO8Bf6LTfPdg/HgWeycV35K7R0b9CjFVHfHd9EVJepkk3Mjt4vI+zT5qXiR1lqc97RW7tMYd3r9C1yVYHHkpRjqN7kBmQBAEAQBAEAKAjaiOxsgNdwQGelm3HbuQGwgNHGcLjqoXRSi7XebSNjhwIWM4Ka0ZvxsmzHsVlb4r7lE6T6PyUUpjeLtN9R+57ePfxG5VFtTrloz6HgZ9eXVvR59V2IZaicSGC4zLSyCSF2qd491w4OG8LOE3B6oi5eLXk17li1/K8i4tFNOIawBriIpt7HHJx+Qnb3bVZ1ZEZ8Opw+fsi7Fbkvij3/AGdTdSCpPhQGCpp2SCz2teODmhw+q8aT5mUJyg9YtoiZdE6J2ZpovBtvRa3TW+hMjtLLjysZ6g0Zo2G7aaIHiWg+q9VMFySMZ7RyprR2S+pKNaALAAAbAMgFsIjbb1YJQ8NeurWQxukkcGsaLkn/ADavJNJas2VVStmoQWrZRel+kLq2cv2MbdsbeDb7TzO0qqus35ane7Owo4tO51fF+ZBrUT9S5ejLDPY0mu4WdM7X/otZg+hPirPGhuw1fU4jbmSrcndXKPD16nWSHJSCmJmJtmgcAEB7QBAEAQBAEAQGGqi1hltH+WQEW5AYibZoDepp9Yc0BmQEfjmDxVcRjlbcHYfeadzmncVhOuM1oyRi5VmNZ7yt/wCfBlIaV6LTUL7PGtGT1JAMjyPB3JVdtMq3x5He7P2nVlx+HhLqv0QBWksQ1xGYyI2EbbhDxpPgzs9HekWogAZN+PGPiNpAOTt/ipVeVKPB8ShzdhU3Nyr+F/b6FiYNprSVNtWQMcfclsx3dfYfAqbC+E+TOaydk5VHOOq7ridADfYtxW9dD5dAfCUB8JQHO49pjS0oIc8SPH+nGQ53idg8VpsvhAscTZeRkPhHRd3yKn0m0pmrXdc6sY7MbT1RzPxO5qvtulY+J1+Ds6rEj8PF9+pArUWBM6J4G6sqGxi+oOtIeDAfU7Ftprc5aEDaOYsWlz69PMvVjA0AAWAFgOAGwK200Pn7bb1ZkgbrPaOdz3DNDwm0AQBAEAQBAEAQBAaFdT26w8f3QEc5AeQ8tNxtQEjTVAd38EBlugMFZTMlYWSND2OyLTmCvGk1ozKFkq5KcHo0VVpZ0cPjvJSXkZtMZN3t/KffH171AtxGuMOR1+z9vxs+DI4Pv0fmV9IwgkEEEGxBFiCNoI3KHodEpJrVHlenoQ8Zu0OMzw/ypZGDgHG3lsWUZyjyZGtxabfnin6ExDp9XNFvbX/Mxh/+VtWTZ3IMtiYb/o08mz3J0hVx/wBVo7o4x9k/k2dzxbEw1/S/qyJr9IamYWknkcOF7DyFgsJWzlzZLqwcer5IJehFrWShdAbWGYdJUSCOJpc4+Q5uO4c1nCDk9ER8jIrog5zeiRdui+AsooQxubznI/4nfYDYArOqtVrRHCZ2bLLt3ny6ImCVtIRvYVFted+Q7ht/zkgJBAEAQBAEAQBAEAQHwhARdfS6uY2eiA0CgPAeQbhASFPWB2RyKAzkoBdAQGkOilNV5yM1X7pGWD/H4vFarKYT5on4m0r8X5Hquz5f4K2xzo5qYbmG07flyf8Ao3+BKhTxZrlxOmxtvY9nCz4X9jj6indGdV7XMPBzS0+RUdprmXMLITWsWn5cTGvDM+IAh4LoD4Bcr0xb0Oo0f0GqKkhzgYY/ieCCR8rDme/Yt9ePKfgipzNsUUcIvel2X92WpgOAw0bNWJuZ7Tzm954k/bYp9dcYLRHI5eZblS3rH5LoiTJWwin2GMvdqjxPAICcY2wAGwID0gCAIAgCAIAgCAIAgPhCAia6h1es3McN4QEa5AYr2QG3BiFsnIDfbIDsQC6A+FAalbQxTC0sbJB87Q71CxcU+aNld1lT1hJryOcrOj6ifmI3Rk/A828jcLTLGrfgWVe28uHOWvmkRM3RdD7s8g7w0rD+JHuS4+0VvWC+5iHRazfUO8GAfdefxF3M/wD3FPpWvqblN0aUre2+V/eQ0fQLJYsOpHs2/kS+VJff8nQYbo7TU/8AKhY0/ERrO/U65W6NUI8kV12dkXfPN/2JNbCIeSUAY0uNm5n05lATVJTBgsNu88UBnQBAEAQBAEAQBAEAQBAEAQGhXYcHZtyd9CgIOoiLTZwsUBrvQHxs5acigN6DEwcnZIDcbKDsKA+3QHklAfCUB8ugPhKA83QHkuQGenpHP+VvE7fAICWp6drBZo/coDKgCAIAgCAIAgCAIAgCAIAgCAIDxLE1ws4A94QERW4LvjP9J+xQELVQOabOaR3jLzQGs9AeRKW7CUBnZirxtzQGYY0N4KAyDGI+KAHF4/iQHj/zDCbMDnng1pJQElS0Ur8yPZj5s3fpH3KAloKFjd1zxOZQGygCAIAgCAIAgCAIAgCAIAgCAIAgCAIAgPL2A5EAjmgI+owSJ24tPI/bYgI6p0bPuP8APL0QGi7R2X5fNAY//wA3Mfh80Blj0Tee09o8CUBv02icQ7Zc/wD4j6ICZpKKOIWYxre4Z+aA2EAQBAEAQBAEAQBAEAQBAf/Z"/>
          <p:cNvSpPr>
            <a:spLocks noChangeAspect="1" noChangeArrowheads="1"/>
          </p:cNvSpPr>
          <p:nvPr/>
        </p:nvSpPr>
        <p:spPr bwMode="auto">
          <a:xfrm>
            <a:off x="155575" y="-1355725"/>
            <a:ext cx="28575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8" name="AutoShape 6" descr="data:image/jpeg;base64,/9j/4AAQSkZJRgABAQAAAQABAAD/2wCEAAkGBxQSEhUUExQUFBUVFhQYFhYUFRUVFRUVFBUWGBQUFxUYHCggGBolHBQVITEhJSkrLi4uGB8zODMsNygtLisBCgoKDg0OGxAQGywkICYsLCwsNCwsLCwsLCwsLCwsLCwsLCwsLCwsNCwsLCwsLCwsLCwsLCwsLCwsLCwsLCwsLP/AABEIAOAA4QMBEQACEQEDEQH/xAAcAAEAAgMBAQEAAAAAAAAAAAAABQcDBAYCAQj/xAA/EAABAwICBgcGBAUEAwEAAAABAAIDBBEFIQYSMUFRYQciMnGBkbETQlJiocEjcpLRFDOCsvBDU6LhFWPCFv/EABsBAQACAwEBAAAAAAAAAAAAAAAEBQIDBgEH/8QAOBEAAgIBAQYDCAEDBAEFAAAAAAECAwQRBRIhMUFRYXGBBhMiMpGhsdEUQsHhIzPw8SQVFlJicv/aAAwDAQACEQMRAD8AvFAEAQBAEAQBAEAQBAEAQBAEAQBAEAQBAEAQBAEAJQHkPB2EIetNHpDwIAgCAIAgCAIAgCAIAgCAIAgCAIAgCAIAgCAIAgCAIDUxXEGU8TpZDZrR4k7mjmVjOSitWbqKJ3WKuHNlUY9pdLUE3cWM3MabC3zH3iquzIlPwR1+JsuqhctX3f8AYg2Yu+Nwcx7muGwgkLSpNPVMsHiwsW7JJo6TDdOamWaK7wBrxtcxoAa4FwBJ35qTHJm5LiVd+xseqqei6Np9uBbSszjggCAIAgCAIAgCAIAgCAIAgCAIAgCAIAgCAIAgCAICp+lfHCZ204PVjaHOG4vds8h6quzLNXuo7D2fw0qnc+bei8l/krySrUI6VVo13TkoZaJElhdI64cSQd1siOfevSPdamtC09DtPKX2bKeaR7JIxql8pu2QjeJP3srKnIjok3x8TjtobIyN+VtcU4vjounp+jvWOBFwQQdhGYKllE009GfUPAgCAIAgCAIAgCAIAgCAIAgCAIAgCAIAgCAIAgPzXpTWmWsqJD70sluQDiGjyAVNa96bfifTMCCqxq4r/wCK+vX7kTe+Sw0N8pkxhuGna7bw3D/tCPO02cTrBG3Ub2yP0jj3oYVVub1ZCRRXXhP0SRbvQ/Uv1JonOJY3VcwH3da4IHLJT8KTaaOO9pK4b8LEuL118Sx1OOZCAIAgCAIAgCAID5rDigGsOKAAoD6gCAIAgCAIAgCAIAgCA/L+JxOdUytAJPtZBb+sqnmviZ9Ion/ox8l+CTw7DA3m7edw5N/dYCU+rMtfiQj6rLF3Hc3/ALXgrpc+LIRrS4knMnaV4T0lFE1hOFvle1kbS5zsgB9+AXsYuT0REyMmNcXKT0SLs0R0fFHDq3u99i87r2yaOQ+6tqKfdx06nB7RznlW73JLkTq3FeEAQBAEAQHkvQHnWPcgPmr3oBqjggFggPmqEB8twugPoceRQHoSjfkgMiAIAgCAIAgCA08UxKOnjL5DYDYN5PADeVhOcYLVm6iid09yC4lFYnVxe3mkGXtZZHne467y7VHmqict5tnfY9MoVRj2SX0RoTVE0vVijk1dnVY4uPEZDJNH2Nq93HjOS+qMlHolWSHq00vi3V/usvVTY+SPZ7SxK/msX5/B2WBdGMxsah7Yh8LTrv8A2HmVvhhyfzPQp8v2ipXClOXnwX7LEwLR2CkH4Tesci9xu48r7hyCm10xr5HMZWddkv8A1Hw7dCWW0iBAEAQBACgMRdfZkEAAsgPqA1quvji7bgOW0nwWErIx+Zmyumyx/CiHqNKmDsMLuZOr+6jyy10RPhsyb+ZpEfLpZLuYweZ+61/y59iStl19WzCdKpuEfkf3Xn8qZn/6XV3f1MkemLx2o2HuJHrderLfVIweyY9JM36bS+F3bD2eGsPot0cqD58CNPZVy+XR/YmaSvjlH4b2u7iL+I3LfGcZcmQLKbK3pNNGcDgbeiyNZ7EvHL0QGVAEAQBARmOY1HSs1nm7j2WjaT9hzWq22Na1ZKxcSzIlpHl1ZTWlekz53lzj+Vo2NHAKqsslY9WdvgYEKI6Jefidd0ZaG6urWVAu9wBhYR2Af9Q8yLW4KbjUafHIpdubV39cep8FzffwLKU05gIAgCAIAgCAIAgMRdfu9UB9QHl7wBcmwG0ncvG9OJ6k3wRy2LaSE3bDkPj3nu4KFbk9IFvj7PS+Kz6HOSSkkkkknedqiPV8y0jFJaIxOehmkY3PTUy0PTaaR3ZY89zXH7L3ck+h47a0+MkvU+SUco2xyD+hy83Jdn9D1XVP+pfU03kjbcd+S8aN8dHyMbZy03aSDxBsR4heJtcjJwUloyewvTKWPKT8VvPJ/wCrf4qTXlSjwlxK2/ZFVnGv4X9jtMKxqGpH4bs97Tk4d4U6u2M/lKDJxLcd6TXr0JAEt2ZjgthGMzHg7EB6QELpHpAymadjpCMm8ObuS0XXKC8Sdh4U8iXh1Kc0jx50rnOc4lx/y3IKrnNzerO2w8ONcUorREx0a6HmpeKqcfgtPUaf9Rw3kH3B9SpWNRvfFLkV22tqKmLoqfxPm+y/ZcgCsTjD6gCAIAgCAIAgCAxyHd/lkAAQHwmyA4rSLGTK4safw2n9R49yr7rt56LkX+Fh+7W/L5vwQTnqMWKR5bdxAFySbADMkr1LXgg9I8WzpML0ULgHTG3yN2+Lt3gpVeLr85U5G1EvhqXqdJSYbFF2GNHO1z5nNS41xjyRV2ZFlnzSZtrM0hAYp6djxZzWuHMA+q8cU+ZlGcovWL0IPENEKeTsgxu4sOX6TktEsaD5cCwp2rkV83vLxOPxjROeG5aPas4s7Q72bfK6iWY0o8uJeY21abeEvhfjy+pz0c7mODmktcDkRkQVHTa4otJQjOOkuKO30b03BIjqSAcgJQMj+cbu9TqcrX4ZnPZ2xmk50cuq/R27TexafHaCppz3mQmkOk7YWlrf5nmG8+Z5KLdkKPCPMssLZ8rmpS5fkqTHsZL3Ekkkk3J2lVspOT1Z2eJiqEUkuBl0F0UfiE2s+4gYRru2ax/22nid53eS349Dm9XyI+1dpxxIbkPnfLw8f0XvBC1jQ1gDWtAAAyAA2AK0S0ODlJyer5mRengQBAEAQBAEAQBAYW558fRAekBz+l2JezjEbT1n3vybv89ijZNm7HdXUsdnY/vJ775L8nEF6rzoUjxck2GZJsAN5O5ec+B7wXFne6O4IIGh7xeRwz+X5R+6sqKdxavmc3m5julux+X8k2pBAPL3gC5IAG85DzQJavRHP4hphTx3DSZCPgtb9RyUeeVCPLiWdOycixataLxId+n592AeL/2atLzH2+5OjsJacZ/YRdII9+DL5X3+hC9WZ3R5PYL/AKZ/VExQaZ0slgX+zJ/3Mh+rYt0MmuXUhXbJya+KWq8CeZIHAEEEHYQQR5rdqVjTT0ZA6QaKxVILhaOTc9oyP5hv9Vptx4z8GWWFtO7GenzR7foq7GcLlpn6krbX7Lh2Xji07+5VtlcoPRnX4uVVkR3635915ncaG09R7DUe8hjw7UB2stuvuvw3LGN1k/8ATi+Hc5zalmPK7erXFc+zOD0krXxvcx4IcNoPr3LHXU6XBqhZBWR5Gnono7JiE+oLiMEGV/wtvsHzHct1NTmxtLaEMSvu+iL/AMLw6OnibFE0NYwWAH1J4knMlWsYqK0RwF107Zuc3q2bSyNYQBAEAQBAEAQBAYqh1h35IA0IBdAVtpDW+0nedzSWjubl63VVfPemzqsGncpXjxIpz1pJiR0ehOH+0kMrsxHk385G3wHqpeLXq97sVW1r9yCrjzfPyO6Vgc8YaqobGxz3mzWi5K8k0lqzKEJTkox5srHSDSKSpcRctjGxl9vN3EqrtulN+B12Fs+GMu8ur/RBFy0ljoeC9DPdMTpF4zLQxmRYmW6b2F4/PTG8TyBvYc2H+n9rLbXbKHJkbIwKchf6i49+pY+jWmEVVZjvw5fhJyd+U/barCrJjPnwZyufsm3G+JfFHv28zdxACc6uqHBlpGkgHWLXe7fZ/wBqHkXe+e5DkvuRanKr4tWm+BgraprWm3YJ1gRtY7eodlkUtI8v7mUYtvjzOQ0hpoZwHVFgAQBMDa1zlflyUaE5ynpEtMG7Irlu08fA7fRzB46SBkcNrDMuy65OZcSNt10tMNyCRTZWRZfa52c/wTsT7i62kc9oAgCAIAgCAIAgCA1ZnXcBwQGQlAYK2XUje74WuPkLrGT0i2Z1R3pqPdoqV8lz3/dUx2qjpwMZchnoWdotS+zpoxvcNY97s/S3kraiO7BHIZ9nvMiT7cPoSy2kM4LpFxXrNgachZ7+ZI6o8s/JQcuzioI6PYmNwdz8kcS56hHQ6GxheHyVEgjjFydp3NG8k8FlCLm9EacjIrx4Oc/+yw8J0Kp4gDIPav3l3Z8G7PO6sIYsI8+Jy+Tti+16Q+FeHP6k0MJgtb2MdvyN/Zb9yPYgfyrm9d9/VkbiGh9JKP5QYfijOqRztsPiFrnj1y6EqjauVVylquz4nDaRaCTQAvhJmYNoyEgHHV97w8lCtxZR4x4o6LC23Tc921br+z/Rt6H6LkAVErc2kFreDd7jztdQEnY+HJcyNtTaalrTU+HV9zrKypDAGg2AuY3brH3SvbLElux80UUVvPVkKdeaTVaC1zuV2nmTuUWMZWy3Ym3VRWrOD04hmiqDHK0NaBdmr2XNPvjnuPcpv8f3L3WddsRUyx1Ovn/V3T7HVdF+lN7Ukp2D8EneN8f7eIU/Eu/ofoVXtBszT/ya1/8Ar9llB+qb7t/7qecobYQBAEAQBAEAQBAfHFAaTD1vNAbCAjdI3WpZj8h+uS13fIyVhLXIh5lUFyqDs9DFI7IrxmaRdUDNVrRwaB5BXa5HAzesmz2V6YlMaSVOvVTO+dw8G9Uf2qnulrNvxO7wa9zHhHw/PEinPWrUm6Fq6A4YIqVsluvMA8nfqkXY3yN/FWmLWowT6s4zbGS7chw6R4evVnTKSVRp4jisMAvNKyO+zWIBPcNp8FjKcYrWTN9ONbe9K4t+Ro0mlVHI7VbUR6x2Bx1Sf1WWCvrfBM32bMy6470q3p9fwSVXmzI7bZjhvWrLb9090i16b3E1aqcMbqjYq222MI7kORuinJ6s5PFqprWueXBrBm4O2dw58lXaub0ROopnbJQgtWzP0dY7FUCRjW6kjSTqlxdrR3yIvw3juV5s+EIxaXzHu19nWYu7JvWL+zJLTjR4VlOQAPas60Ztv3s7iPrZS76veR8TVsnPeJem/lfB/v0KMa98bwRdr2OuNxa5p9QQqhapn0NqNkGnxTX2ZfeiOOCspmyZB46sjeDhkfA7fFXFNm/HU+bbRw3iXuvpzXkTtM/3eGzuW0gmwgCAIAgCAIAgMc56pQGqztDxQGwgI3SNt6WYf+t30F/std3+2yVhPTIh5oqEvVQdxumKV+R8fReMyUeJeUL7taeIB8wrtcj55JaNo9FenjKJxc2nmB/3JP7yqSfzPzPoeKtaYPwX4NF71gSoovrDmgRRgbAxgHcGhXkflXkfNrm3ZJvu/wAmWeUNaXHY0EnuAuV63otTCMXJqK6n5/xfFpKmV0shuXbBuaNzRyCpZzc5as+l42LDHrVcFy+76ke56wJKWhYGiWMy0lP7SqlIgfYQscNZ975vG8MtfL0Wz30lH3ff7HMbSxasq/cx4/Gvma4Ly8zu5sN9rYh4LTmCN4O8LKezZSfCXA5tXbuqa4nA9KuDPjbFI1xMQ6rm7mv3OtzzHhzWVuIqYpx9TpfZ3KrlKVbWkuafddvQ4jAsWfSzsmZtacx8Tfeb4haq5uEk0dFl4scmmVcuv2fc/QtHUtlY2Rhu14DmnkRcK6i9Vqj5jZXKuThLmuDKh6VMDEFQJmCzJ9Ym2wSDt+dwfNVuVXuy3l1O29n833tDqk+MPx0+nIwdGOOGCqEbj+HPZpG4P9x328V5i2bstO5nt7D9/j76XGPH06l0OysRtH+FWhwZutN80B9QBAEAQBAEBjqOygNK+Y70BtoDDVx67HN+Jrh5heNarQzrluzUuzRR0hsS07QSD3g2PoqR8D6FHRpNdTE568bM0i5dF6v2tJC75AD3tyPorimW9BM4LPr93kzj4/klCtpEKV05pzFWzDc4h45h7QfW48FT5EdLGd7sixWYcH24fQ59zlpLRIvLQ6t9tRQPvn7NrXfmYA131CuaJb1afgfO9pUurKsj46+j4kpURa7XNOxzS09xFvutjWq0IkZOMlJdOJ+cqqB0T3RvFnMJa4cxkqNxcXoz6lXONsVOPJ8T1hVXHHK18sZla3PUva5HZvxF9y8Rry67J0uNT0f9uoxjF5KmQySHM7ANjRuaES0GJjV0VKEP+2Wz0U4kZaMscbmF5YPyEBzfVw8FaYk96GnY4z2hx1Vlb0f6lr68Uzo9IcOFRTSxH3mO1eTrXafMBb7Ib0Wirw73RfC1dH9up+dntINjkRt5EKkPp6aktS4OiTFDJSuicc4X9X8j8x5HWVnhz1hp2OH9osfcyFYuUl91/wARL6f4Z/EUUotd0YMjeN2Ak28Lhbb4b0GiFsjJ9xlxfR8H6lDA2zGXBVCPojSa0Z+iNHMT/iaaKbe9o1uThk4eYKuq5b0Ez5lm47x75VPo/wDn2JejdkRw9CsyKbCAIAgCAIAgMdR2UBoyIDaYbhAfUBTGmFJ7GrlbsDnF7e5+fqSqfIhu2M7vZl3vcWD6paP0IJz1pLFIsjorxHWjkhJzY7Xb+V4F/wDkD5qyw56xcTlfaDH3bI2rqtH5r/B3amHOld9LWGHVjqGjsnUfbc05tJ5XuPFQcyHBSR0/s5kpTlRJ8+K8+v2Kwc9V5126d/0UY8GvdSvNg860V/jt1mjvAB8CpuHZp8D9DmfaPCcoxyIrlwfl0foWlrKxOQK76R9DnTH+Jpxd9vxGAZvt77fmttG+wULKx97448zptibXjSvcXP4ej7eBVDgQSCLEZEHaDwVcdonqjyAh5ppyLm6KMMdFSOe8EGZ+sAcjqAANPibq0xIOMOPU4T2hyYW5KjF67q09TtlKKE/OOPM1amcDYJZP7iqSz5mfT8OWuPB//Vfg6zofqS2rezc+Jx8WFpH0JUnDfxteBTe0laeNGXaX5LgeAQQdhyPcdqsjiU9OJ+cMapPYzyx/BI8DuBNvpZUlkd2TR9Pxbfe0ws7pFl9D1frQywk9h4e0cGvFj4XbfxU/Dl8LRyntJTpbGxdVo/QsOF9njnl+ymHNm8gCAIAgCAIDxMOqUBovQGSldlbggMpQFf8ASthpLY6hvuksf+U5tPgbjxUHNhwUkdJ7PZGkpUvrxXpz+3H0K0L1XnW6EpopjP8AC1UchPUvqyfkfkfI2PgttM9yaZC2jifycaUFz5rzRerHAgEZg5g8Qd6uT52009Ga+JUTZ4nxPF2vaQfFYyipLRm2m6VNishzT1Pz5jeHPppnwydpp27nDc4ciqacHB7rPpeJkQyalZDk/sacNQ5jg5pIc0gtI2gg5FYJtcUSJwjOLjJap8y8NCdKmVsdnWbOwddvH528vRW9Fysj4nz3amzJ4dmq4wfJ/s6ZbypITGdE6SqOtLENb42ksd4lu3xutU6YT4tE/G2nlY60rnw7PivuaNB0f0UTg/2bnkZj2ji4fpyBWMcauL10JF23My2O65aeSOoAst5UGDEKtsMT5XZNja5x7mi68lJRWrNlVbtmoR5t6H5vq5td7nna5znHvcSfuqST1ep9QrioQUV0SX0Op6K2n/yDLbo5Se7Ut6kKRif7hT+0Ev8Aw2vFfkuslWhwZQ/SIzVxGoHzMP6o2H7qpyFpaz6DsaWuDX6/lkn0SVOrWOZukid5sIcPprLZiP49CJ7RQ1xlPs19y4HOtnwIPkrI4kkwUB9QBAEAQBAfCEBHyCyA+ROs7vQG0gNPF6Fs8MkTtj2ub3EjIjmDYrGcVOLizdj3yotjZHmnqUBiNM6GR8T8nMcWnw2HxFj4qllFxejPpWPbG6tWR5NamoXLEkJFt9F+kXtof4d5/EhADfmj2DxGzyVni3b0d180cRt/A9zb76C+GXPwZ3JUs545PT7RUVsWsywnjHUOzWG9h+yj5FPvFquZcbI2m8Ozdl8j5+HiUlNEWOLXAhzSQQdoI2gqqa0ejPoEJqaUovVM90dU+J4fG4sc3Y4bQvYyaeqMLaYWxcJrVMtTRfpKjkAZVWifs9oP5buZ+E/RWFWWnwnzOOz/AGesr1lj/Eu3Vfs72CdrwHMcHA7C0gg+IUtNPkc7KEoPdktGZF6YmKonaxpc8hrRtJIAHiUbSMoxcnpFasqTpE01FQP4enJMQPXfmPaEbAPl381XZGRvfDHkdjsbZLofvrvm6Lt/n8HA3UM6MsPoeobyzTbmtEYPN5ufo0eam4ceLZzHtJelCFS76v05FqkqwOQKK6R3XxGo74x5RRj7KqyHrazv9irTBr9fyx0cPtiMHMyDziemP/uobbWuFP0/KLwdsVqcASVObtb3BAZEAQBAEAQBAaVU3NAazggNqGTWF0BkQFb9K+jms0VcYzbYSgb27n+Gw8rcFCy6tVvr1Op9nc/dl/Gm+D+Xz6r1KqJVadibWF4i+nlZLG6zmEEcDxB5HYs4ScXqjTkUV31uua4MvnRnHo62ESMyOx7N7HbwfUclcVWqxao+b52FPEtdcvR90S62EM43TjQltWDLFqsnA27Gycnc+ajX46nxXMvNl7Yliv3c+MPx5FOV9FJC8xytLHt2gjPke7mqyUWnozt6r4WwU4PVM11ibTaosSmhN4pZI/yPc30KzjOUeTNFuPVbwnFPzWpLt04rwLfxL/EMJ8yFs/kWdyE9j4Wuvu19/wBkViGMTz/zZpJOTnkjy2BYSnKXNkmnFpp/24JeSNG6wJBkp4HPc1rGlznEANG0k7AvUm3ojCc1CLlJ6JF+aKYK2jpmxZa3akI957tp+gHgremvcjofOs/MeVe7OnJeRLuK2kI/PGkVb7apmk3OkcR3XsPpZU9kt6bZ9JwqvdUQh2S/ZKdG8etiMHL2hPcIn/chbMZf6iIe25aYU/HT8l3kq0OCJCiPUb3fdAZ0AQBAEAQBAYaplx3ICPcgPkMmq7kUBukoDxIwOBDgCCCCDsIO0I+R6m09UUZpzouaKbqgmF+cbttuLCeI+oVRfT7uXgfQ9k7SWZXx+dc/2cwtBbEto3j8lFMJI89z2nsvbwPPgdy21WOuWqIOfhV5dW5P0fYvPAMcirIhJE6+5zT2mO+EhWtdkZrWJ89y8O3Fs3LF/kk1sIpFY9o/BWM1ZmXt2XDJ7e5w9Ni12VRn8xLxM27FlvVPTw6Mq/H+jWoiu6C07OGTZB/TsPgoFmJKPy8TrMT2got4W/C/t/zzOMqqZ8btWRjmO4OBB+qjOLXMu4WwsWsGn5GBeaGeoXp4SWDYFPVOtDG5w3u2MHe45LOFcpckRMnNox1rZLT8/QtrQ7QyOiGu8iScixd7rAdzL+qsaaFXxfM43ae1p5b3Y8Idur8zqiVIKg5rpAxoU1I+xs+UGNnHrDrO8Bf6LTfPdg/HgWeycV35K7R0b9CjFVHfHd9EVJepkk3Mjt4vI+zT5qXiR1lqc97RW7tMYd3r9C1yVYHHkpRjqN7kBmQBAEAQBAEAKAjaiOxsgNdwQGelm3HbuQGwgNHGcLjqoXRSi7XebSNjhwIWM4Ka0ZvxsmzHsVlb4r7lE6T6PyUUpjeLtN9R+57ePfxG5VFtTrloz6HgZ9eXVvR59V2IZaicSGC4zLSyCSF2qd491w4OG8LOE3B6oi5eLXk17li1/K8i4tFNOIawBriIpt7HHJx+Qnb3bVZ1ZEZ8Opw+fsi7Fbkvij3/AGdTdSCpPhQGCpp2SCz2teODmhw+q8aT5mUJyg9YtoiZdE6J2ZpovBtvRa3TW+hMjtLLjysZ6g0Zo2G7aaIHiWg+q9VMFySMZ7RyprR2S+pKNaALAAAbAMgFsIjbb1YJQ8NeurWQxukkcGsaLkn/ADavJNJas2VVStmoQWrZRel+kLq2cv2MbdsbeDb7TzO0qqus35ane7Owo4tO51fF+ZBrUT9S5ejLDPY0mu4WdM7X/otZg+hPirPGhuw1fU4jbmSrcndXKPD16nWSHJSCmJmJtmgcAEB7QBAEAQBAEAQGGqi1hltH+WQEW5AYibZoDepp9Yc0BmQEfjmDxVcRjlbcHYfeadzmncVhOuM1oyRi5VmNZ7yt/wCfBlIaV6LTUL7PGtGT1JAMjyPB3JVdtMq3x5He7P2nVlx+HhLqv0QBWksQ1xGYyI2EbbhDxpPgzs9HekWogAZN+PGPiNpAOTt/ipVeVKPB8ShzdhU3Nyr+F/b6FiYNprSVNtWQMcfclsx3dfYfAqbC+E+TOaydk5VHOOq7ridADfYtxW9dD5dAfCUB8JQHO49pjS0oIc8SPH+nGQ53idg8VpsvhAscTZeRkPhHRd3yKn0m0pmrXdc6sY7MbT1RzPxO5qvtulY+J1+Ds6rEj8PF9+pArUWBM6J4G6sqGxi+oOtIeDAfU7Ftprc5aEDaOYsWlz69PMvVjA0AAWAFgOAGwK200Pn7bb1ZkgbrPaOdz3DNDwm0AQBAEAQBAEAQBAaFdT26w8f3QEc5AeQ8tNxtQEjTVAd38EBlugMFZTMlYWSND2OyLTmCvGk1ozKFkq5KcHo0VVpZ0cPjvJSXkZtMZN3t/KffH171AtxGuMOR1+z9vxs+DI4Pv0fmV9IwgkEEEGxBFiCNoI3KHodEpJrVHlenoQ8Zu0OMzw/ypZGDgHG3lsWUZyjyZGtxabfnin6ExDp9XNFvbX/Mxh/+VtWTZ3IMtiYb/o08mz3J0hVx/wBVo7o4x9k/k2dzxbEw1/S/qyJr9IamYWknkcOF7DyFgsJWzlzZLqwcer5IJehFrWShdAbWGYdJUSCOJpc4+Q5uO4c1nCDk9ER8jIrog5zeiRdui+AsooQxubznI/4nfYDYArOqtVrRHCZ2bLLt3ny6ImCVtIRvYVFted+Q7ht/zkgJBAEAQBAEAQBAEAQHwhARdfS6uY2eiA0CgPAeQbhASFPWB2RyKAzkoBdAQGkOilNV5yM1X7pGWD/H4vFarKYT5on4m0r8X5Hquz5f4K2xzo5qYbmG07flyf8Ao3+BKhTxZrlxOmxtvY9nCz4X9jj6indGdV7XMPBzS0+RUdprmXMLITWsWn5cTGvDM+IAh4LoD4Bcr0xb0Oo0f0GqKkhzgYY/ieCCR8rDme/Yt9ePKfgipzNsUUcIvel2X92WpgOAw0bNWJuZ7Tzm954k/bYp9dcYLRHI5eZblS3rH5LoiTJWwin2GMvdqjxPAICcY2wAGwID0gCAIAgCAIAgCAIAgPhCAia6h1es3McN4QEa5AYr2QG3BiFsnIDfbIDsQC6A+FAalbQxTC0sbJB87Q71CxcU+aNld1lT1hJryOcrOj6ifmI3Rk/A828jcLTLGrfgWVe28uHOWvmkRM3RdD7s8g7w0rD+JHuS4+0VvWC+5iHRazfUO8GAfdefxF3M/wD3FPpWvqblN0aUre2+V/eQ0fQLJYsOpHs2/kS+VJff8nQYbo7TU/8AKhY0/ERrO/U65W6NUI8kV12dkXfPN/2JNbCIeSUAY0uNm5n05lATVJTBgsNu88UBnQBAEAQBAEAQBAEAQBAEAQGhXYcHZtyd9CgIOoiLTZwsUBrvQHxs5acigN6DEwcnZIDcbKDsKA+3QHklAfCUB8ugPhKA83QHkuQGenpHP+VvE7fAICWp6drBZo/coDKgCAIAgCAIAgCAIAgCAIAgCAIDxLE1ws4A94QERW4LvjP9J+xQELVQOabOaR3jLzQGs9AeRKW7CUBnZirxtzQGYY0N4KAyDGI+KAHF4/iQHj/zDCbMDnng1pJQElS0Ur8yPZj5s3fpH3KAloKFjd1zxOZQGygCAIAgCAIAgCAIAgCAIAgCAIAgCAIAgPL2A5EAjmgI+owSJ24tPI/bYgI6p0bPuP8APL0QGi7R2X5fNAY//wA3Mfh80Blj0Tee09o8CUBv02icQ7Zc/wD4j6ICZpKKOIWYxre4Z+aA2EAQBAEAQBAEAQBAEAQBAf/Z"/>
          <p:cNvSpPr>
            <a:spLocks noChangeAspect="1" noChangeArrowheads="1"/>
          </p:cNvSpPr>
          <p:nvPr/>
        </p:nvSpPr>
        <p:spPr bwMode="auto">
          <a:xfrm>
            <a:off x="155575" y="-1020763"/>
            <a:ext cx="2143125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8920" name="Picture 8" descr="https://encrypted-tbn2.gstatic.com/images?q=tbn:ANd9GcRL-vw_nVzJM9q7R2Fca_s0cfRe77tQaaBsgXY4fkOCvoxQsWX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643182"/>
            <a:ext cx="700092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214313" y="1214438"/>
            <a:ext cx="450056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/>
              <a:t>Conjunto de forças que sustentam, regulam e orientam as ações de um organismo para determinados fins.</a:t>
            </a:r>
            <a:endParaRPr lang="pt-BR" sz="3000" b="1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42925" y="357188"/>
            <a:ext cx="3600450" cy="66992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MOTIVAÇÃO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072063" y="2800350"/>
            <a:ext cx="37861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pt-BR" sz="3200" b="1" dirty="0">
                <a:solidFill>
                  <a:srgbClr val="600000"/>
                </a:solidFill>
                <a:latin typeface="Tahoma" pitchFamily="34" charset="0"/>
                <a:cs typeface="Tahoma" pitchFamily="34" charset="0"/>
              </a:rPr>
              <a:t>Desejos, necessidades e interesses que o comportamento orientado para um fim procura satisfazer.</a:t>
            </a:r>
          </a:p>
        </p:txBody>
      </p:sp>
      <p:pic>
        <p:nvPicPr>
          <p:cNvPr id="6" name="Picture 10" descr="http://t1.gstatic.com/images?q=tbn:ANd9GcSg1AgB-WGJ5ALAfl86TfXynqQn9-XXSLqC3Oxz3YkrxVdg3Y3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14813"/>
            <a:ext cx="39290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http://1.bp.blogspot.com/_jadHN_bo8qo/TIFLS1p-MXI/AAAAAAAAADc/wZ3m5EldJCM/s1600/trabalho_em_equip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85750"/>
            <a:ext cx="29876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643563" y="2143125"/>
            <a:ext cx="3000375" cy="66992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MOTIVO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3077" grpId="0" animBg="1"/>
      <p:bldP spid="3079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Quais são os seus sonhos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47106" name="AutoShape 2" descr="data:image/jpeg;base64,/9j/4AAQSkZJRgABAQAAAQABAAD/2wCEAAkGBhQSERQUExIVFRQVFRQUFRUVFRUUFBUUFBQVFRUUFRQXGyYeFxkjGhQUHy8gIycpLCwsFR8xNTAqNSYrLCkBCQoKDgwOGg8PGiokHyAqLCwtKiksKSwsLCwsLCwsLCwsLCwsLCosLCwsLCkpKSwsLCksKSwsKSksLCwsLCwsKf/AABEIAMIBAwMBIgACEQEDEQH/xAAbAAABBQEBAAAAAAAAAAAAAAAFAAEDBAYCB//EAD0QAAEDAwIEBQIEBAQFBQAAAAEAAhEDBCESMQUGQVETImFxgTKRBxRCoSNSwfAVsdHhFnKCovEkM2Jjwv/EABoBAAIDAQEAAAAAAAAAAAAAAAADAgQFAQb/xAAwEQACAgEEAQIDBwQDAAAAAAAAAQIRAwQSITFBE1EUIqEFMmFxgbHwFUKR4VLB0f/aAAwDAQACEQMRAD8AoXH4huIDdRPcxuhVfmcE91k2qZjF7NaeC6R516WC7NA/iZfsULuqUmYylRlX22pc2YKmkoC6WN8AptIonw+4eAWye4IMEH/RO+2geqltKOVOTtHJzUlyVnuqgxLsnpO5XsP4cuqNow+Y3E77xv8A0Xn1vRDYc6NwVtODcSA0BkuLjESQGydz3CzdY9+PakQw5ksifsbu6vCIIHup7W6c7dDKVpWedtAB67EekK4W1adT6Q5pG4MEH2WBJLryb0ZSvc06CoSLlHTqYyIUc5SKLdkqZwURdlcyQd0UcbHc5RF6T6yqV7iFKhbaRZNRQvcFWFyoKtwpKIpzRMTJU2rCHiurdB8hdaIRaY1SnKhfanurmtO+IRZ1wTIKVFSso5XVN0KwwhcbJRijtowoa4wpXPVavVUUTl0D6gAKp3jsK5UVS58wViJSyLgz9xUOUOrlGq9uEJuqStxZmyjQMrKEViFYrNVSq1NQtI7/AD6SjFskglwYCmFcpU1WpNWq5Z5Kurxrn0acsbgucQ1pP8rSdyvQZJRgt0nSLs7fCBdCjK0XCWtazS4atThj0HZGqv4T3bKYeNDjEljXeZpiYyAD8FUbfly4NQBtGpqaQ0+QgA+pOB8qm8+LIvlkihnhkXDT/wAEtxy00OB6OOGiNupyivDvw+DtJLjB26Ita2rajBqw+mSHA4iMEfsidtzAymQzTjus7JqMtVDslhxwu8j4A17+HLnEeHAA6f0langPKdOk2XCXYiekKS15mYXRPVHadUEYWdm1GZrbI19PptO3uhydALk0hv1XaSpGkRqnUdlX4UVULqZFqyCm1SOYFG58KN1dBG0hqrVQuGKarcSq1R6YkIm0yDUuHhcVjCrGsU1IquRabTlWaDoQ9tbCVK+OrKHFsFNIKOqJ2kqDV1VpjhCWPTsZxhdtqqvUqrjxUUG6i6XKKouPFwonV0JHXI5e2VXq01Z1KCo5MQmQMuAhVzTRm5CF11YiUMnYHuKSrOpgopcDCE1nQU5MQzjSkq5JSUgLn4afhr+a03NxH5cEgMkh1QtxuNmTIPUx8r2WlTZSinSa1jR+loDWic7BV7Km2kwUaFNrWUxDWjHr85yShNenX8R2h8kfUOk+n+qq6nUS1M226XhfzybSaxRVK2ami09VKsPa8frMfpqE+oK1NlxNrxOoeypzxuI7DqIZOF9QBe8v13V3vhoY9w+kzAgDUQfupOOBlOh4egOhsB0DUHDY7LTsqg7ZQDjnB6lQeWACfMT29PlPhlcpJS6RWzadQhJ41bZgmt/iDS6P6lej8ssd4UvJk9D0jZefXtm6m+NQDZ+oDcz0G69B5cd/CbmYEZEH5Eq3rXcE0Z/2WqytMMLkvTOqITwvj1G5aXUagcAS1w2fTcDBZUYfMxwIIhwCyT0LYX1KK4OEL47zNb2VE1bmq2mwYE5c938rGjLneg+YGVS5V5qN/QNfwH0aZeRR8QjXUYAP4mkYaCZAyZ0nKAb4CVWpCHVrkyrdeqhtcp0EUskhjUXBrpBihrv0pyRWcq5Oy6U7WKoK66bcwjayKmiW4ZCD3F9Bwcq9XuO5Qi+Z5g4QQn4YX2VNRP2L1rxR0w74RKnxBZl9w8kCFcpNdGVOeJdi8WeS4D35mV0yoh1q4xlW2Ks40XYzcuScVk2pMVwFAZZZ14UBqJPfAVV9VdSOSkKuUKuArdaqh9eonxRUySKdy9DaoV25MqlVTkIK5SUZBSUiR7pVkOEQAhWsCsXOEYgEdY3wPfqqF+6oyjqc8ahvpz7Sh1vxhzmeYiZ0gn13KzY43Vmrkzq0mvxNHfcKY9pe1oLiQcz8wszUuR4nlkAdJRI8xim3TMkCJ7+qAUn6qktnPfqnYovmyrqMkG1s78m74JcEiSUWJBwsrwm40iDPsjjKoOxVWceTUwzuKM3xTll/iktILcuGrp1j/NXeDcQAbAx/MfXZG70+QiJxGN1g+IWtW2q6ifJULiBMke/qrmJ+vHbJ8+DNzxWknvguH3+Bs61+AJJPwC4/ZoJXjfPTHv4lTr8IbXbew43AbSqU2Oa0NDXu8ZrWOBgtIyHeXc76mrxl+InB3KJ2vFBBLsOIyep7LktJJIlj+0oSdGQ5Q5YqXJdW4zbVq9Vropur1gabG7w2g1wgSN4IMgQIJW+rcYY1oa2GgABoGAABAAA2AGIQ9l0Cydc9/vhAuIGHb46Qp4tMm6YnUa6VXE0jeKgzlVL3irRtkrK165Bwfso3VyeqvR0a7M6Wum1Ro6XHBKhrcQ8SpIOD+yE2dNrjD3FvY9PlWmcPhwgzJAHt6qTxQixfrZJL8AyThRipBTEwQwZOyivZaDAyqW3mi658X7DVqWs7lVqdLJBMgLq1rk7hWHU8EhMtx4YppT+ZEdrbnVvKvNDifRVaFfEdVdoUzEpeST8jcUU+iVlOFODCiJXJeq75LipHb6yjNdRVCk0LtEXJjvrqvUrJVFXe5MihEpMT6io1nqao5U6j01IRJnDiqtycqepWAQ6vcZU0jlnMJKPxkl2idhD/AIpe4QXFd0+Ky2Osys61sGETs298I2pC5N+4WZcF26u2lfSQhzCO6sUnKDORdM01reSZlFrO4JOFlberCMWV7BCqzgaOHL7mwoAkLMc0VCXtp5xnV6xiQtFw281NV0U2zOFXx5PTlbRpZsPr49qdWeU3HD6lOoaYcTjJG207KreUSzDnHV1Hb3Xqtzwim7U7SA5wy72XmHH3DxXMBBDTEjM/K2dLqPWdV12ec1uj+GV32+Ch+YgYJC6bUkQq8K9wmlqqNkAtGTO0K9NKKszY3JpFnh/AHVg5w2b9yfRF+H8huiajoJ2DenqfVFjcimzUwAYwNhsoKHGSIL3GSQI2iVlT1GaV7eF9Tax6fT46WTl/QCcT5X0PhriR7ZA+FV/KOouxLv5fb17LaUagLtQGCCBO59goHw5ziREYGFyOqnVS5O5NDC7g6sy1nRc54Jad+2yMXlmS0GMojTDdxk91xe14HpHRLnmc5KkMhp444O2A6bfKSAMHzA9lDRrySOivMsIaSJh3dQGlCm5p2IWOSoHPp6H46oxa1/KqhCVI6VyUty5OwThLgv8AiSudShFZc+KlbR28kqPTGtCiNRcOcu0R3HVR8qs967c5V6rkxIVJkdRyqVQrDioHBMQllGvKpPt3E4RZ1NT29EHJ2/dM3UCM7/h9X+UpI4+s5pIGw29klLd+BKzRWfIVMPBcdY307BKryuxz3lsMzhncI6+7YykIdLtvlVHXekh8kf3ssxZJt9mlLFiSqjLXvDCwkRCr0xC0/EL1tQGFm658yswk2uTOyRjF/Ky3QqK2y4Qlr1aoElDR2MjSWV+QIBwtFw2/EZWHpVYRG3viFVnjs0sOocezQ8V5iaxuN+y8zqtkk9yUa4vqLp6IZ4U9Fq6PHHHG15MT7Q1Ms2Sn0uiroV2zsnzIEDqeyJWXL73MLtM4MTiPUoi3lp4pjz+eJ0Bsku6NBB/dMyamC4tCsWkyy+ba/cTG/wAPzn0E7o3ZVoYwkeUgGY37SfgKGnSoU2NZWDXvA1OwTB3DfXOPVU6vNJJhoDQBAA2WTNvJxFG9irDzN+Ou3+pJcXLS+QSXYEbk9AFbt3OI8zCPcR/uhVrXfRa6q6Q18HEajMgHOw33Cg4dxUlzgCYO049pAK44NrjwdjmSa3dvwESwNmO6enSDt1VNfOVetaRiem+/ZRdrknGm6JLigAyIQF1LJ7I9WrSEPqMRCVdhmgpNUC301FCvVqUKoQmplSUaIXFcMqgkgESIkdpEie2FebaDSSTECZOwWS5Z4jRdc3obWY8mux7CHCXNdSaIbnIaWluNl3ero4sTab9jTBsbrlwXDnpByZQmzl6geFac1RvpYXUcZWDZXb6AAXL2ELnxJCkLGp2s56BQ1qRzAhS07yJkJ73icshrYPdc5smqoGOqZSVd1bKSbRG0GLXiwBh2Qe6NPvGOp77bArL3nDQHt82846gqcNLcemf9UhwT5R1ZXFUy7TuI1HSJnDgTMdtO0KrUfLl3aVQd/wDyqVZ8OU/IlMuStBwGxdVGlrRAOXH/ACWYpVpW45V4iPDLYgjfsUnNajwXdKoynUize8E0tjQ3b6mz+6Am3cNlo7rmE0qjdceE59Kk0NpVXvNSpr3cPKGYYZzEOB3EXXWbJJj6unRVI5GuzTyaZS5iZm3rxGc+3+q0PC7ZrmguyZkf/HES0dPhRngdOdUf6KUUSz6du3ZdlO1wGLE4O5IJktA91C6nB1A9I/qqVxXT0LtJ2stOafAK4tbPfVhrZDgMgjGc+Y4BVO8r0ab3MFBuoYl0uO2TnHyEdqXmgH5LfUxgH5WYvuZ3naAciYyJ3z/e6t490uKMzPshbvl/gmW7riDqzTSog+b6y4g4mAC7+UBBKNvUoOEs64O7T6yNxhM3jBZSLWNDSXSXDqOyHG/ed3GBsJwFahBq14M/LlUmpNu/oH/zhJJec9ldpcXhkNdvv7g7T8LOm61M1GcYJjAPRTcOyN5B7b+q5LGq5JRzST48mmsbov3IwnqrnhVHykmApq9AR9YnsqjrdwaMU9ibKFxUVFsyrwt9Rj91NTpBpDdJJJ/sqSdCXFy5IGPn0WV4VYMN5f1TTGo3DACWguAbRpuDgYxqL9S2ta3aDDD/AOeqq1bEg7CTk/HquJpuybUkmgWaSdjVO9hCgc1PTKTVFplAluyc8NcfpjaT/fVV6dwRgnCKsv2NEknaCSRH7qEm10OhGEuGZ7iILYkQCYHXp17bIFbcea2q+nVhrXMY9s51azpAwTHl0HMZn3R/j9s2sC6nmG03Fv0tIDqh1AkSRluQYlwnBWBeSKQeZa+lWEOqiZaGO00oBhv0RO5gdQVx5bVDIadJtsN0rou0EEHU97YnJ0a5cT2nT0ONPdX3XDC0twCN56YlYNl5UGl3TyAaWlus4pCJIBkT13fsrPCbjVV8x0N1Pw4+Y6TgOccGCeh/SpwnfBHJhq2aQ2/qkqhv3/pbqb0IEg/PVJWbKm1moYwvGoNaSM+XMYnY+vRc0oInAAAmRCFVXlpbpcdMjMxjsVa4zxSnToOqVX6W4hrTJe/oGt6lIfCtkY3N0uy3UtdILmwWkCYMlvrjBG2yH3LQQCB8+qzdL8W/DZpbQOzokho1HIJgbSZMIFcfiFcVWuDqjWl0ZZTAcBmROcZ33wMiSlfEJFtaDJLlcfn/AKNzTetTy1RLGudJh8GOgiZPzP7Lyyw56aX0/EYAJio4EfDmtGw7j7L1awvWuY00yHAiZBkR7qU8kZrgjDDPDK5kvMfGqtvbPr0g1zqINRzHGGvYAQ4E7iJDsb6I6ohyLx+reWVK4rNY01ASBTJI8riwkycElpMdMZK895poXtyw27mvBqs1NoWwaWjzeV13dVCA1uoHyNEHTv1Xo/B2eBb0aUNHh0qbCGYbqawB2n0mfuqjVs1ovbHkOeIonVFTddLkXGVzaHqD3lTEqpQulLct1AgKpb0i05U0uBEm93A3G2ucwaASQenZAm8KJguLhJI8rdX3WppvUhqBMjkcVSE5NPHJLc2efV2QSJmD/eCq7+y2PF+Hsf5o83+azPEdA+kweohXceXcZeXC8bKBdBiftsVoeGWPh51AyBj3HRC212uDQWjB3EA53Rg0S6NLif8AmMwjLJ9BiirvsMWFT+Y4GABifWVTvA+odTWmBjG3wuAHU25cCPRcM4zpj0VVJ3aL0pLbtlwHLGlpYNeCcx19irPhjJj7jZB6PETUgkgJjfOL5b9p7JTi2yyskUlQQuCA6RLdttj/AKfKjqhzyDs2IPocripcCMtB790qd+D0MRt6+iOQbTdWRmiJHXuo6lMZlT+JHUKGoZypJkJJAq7ZBwoa7yKZgjVpeRJjDQJP/cO3uESuqMgIRx2tSpUy53/uZ0bkNMbxkRAmIz8pjlwV447mDi+pVqCm8lugNcXtJBa17S0NAgNyQ6dTTgAR2yfHrZw8dvi66bK9MAuLw4vc0zUj9RDnPJJP6DHZGbfhzIeY11X6GxUaHtYSYY4kiA0BzRpGBERjAbmaxbSoiqzSGj+EdLQ0nXScWOeGmC4Elsx1clySass45NSosc0/+mY23bFQ+I0MYYBYGQ6WECAD5dTu5nGZF8N/MUiage1rnOc1xgucwuLnuDTgifNlsnYg7LuifFL61WGve/TDdmUywgsEYEzkxM9lM1xc0SentDticdfqHynY8TfJDJmUeF+v5/gcCzNXzmrSaTuMnbEy58mYmT3STOoNJkhMp/Dv3IfEL+UEK3G20acvbqbMGXAaQBiB+oz0C89vuJVKriX1HPz1Jj4bsPsrfFL3xnbwGg6Qf1dzj2VJ9rpAJO/3E7H2KqZ573x0X9Hp1hjcvvMgawkwNyuy/wAsQME5jPt/fdSiltAz327bKJ7cAyIM4kSI7hVqL12d2zhME6QdyBJGDtt7fK2nLXPxtKH5cQMu01i0uDS4zMTlo3iOvWVhg1WNLg2SCWiI7AuBIJHXAK6m0QnBS7PWuBcw3r3Uv41CqxxJeDDKrWThzWtiQWkOEtnp6naf4gvIuV+PsojR4r6jXNZ0DX0OjmjVMgTgNn2B30nCePVhdvtq+j6S6jU+l1Vs4wPKTpmYiNJwrUaoyc29SdeP2/0bmhxZr2gtII6EehgqzSuUCZUXVzxenQZrq1G0293GJPYDcn0Cm4pCYZW2aZlZcuqrLcL/ABAsaztDLloccAPDqc+xeAP3WjcUpUy09y7RI6pGygfdxjr/AEUFVxgj9/6ofAa7bJcD3gAZg9okf9XyZKItzLT77OcqvcW9Coctj1BhcVwNJlDKtWPpTox9ilPJX3lZaq8GBM03Rn6T09j1Va+5ytbMaKtcOf1p0263N94wPkysDzBzbc3NR1rbB8SWO0Al7yDBz+ln9k9Fe5N5Ga2p4lwQajHYp7hrtw4n9Z6iMe5GFSnKT2r/ACW4YceJepPhvwj0U3kgHMOAIkQYIkSDsfRCrmpGSYMwB37lFXAEboReta6CHBzQSJaQYPUGOqfjqylmurIm3hGxUrbwnqZ91QqUY/2ViyoanBu3c9gnuKqyopO6LrOIVB1Kv29/p33WB/Ebi5ovoU6VV9P9T9IMubMTqkbaT5fVGeE3vi02VZMPaHQenp8GVXTjNtexdlCeKCm3wzV/mdXsu3XsCEEqXZbSqFsS1j3Cdpa0kE+khU+W+IOr2dKpUeHPc0kuaIyHEQRAgiIMYkKNK6JqT2b/ANDS/m2nBVPjFRjhGmSQWzP0iDnP9O6H1bqGwEOu+JhjXPefK0En2HZTWNdsT676XbCbajXeQxDpEdTjp12+yDc92+m2mMOrUp+XTEfH7nus5w+pc3dUXDaT3eG9xoQWNpMGQQ4kyXyGzPT0gIvzjeONqxlX6hVozG0g+aPTdKlLdFtItwxvHOMZO3ZT43Wp0NUugu1PYILumJIEDIQ6zu2vYNJk6Wl+C2CRk53zOy0fGuN0fDqNlsljwPctMICeJUfApAEBwZTnzdmAER3lPWT5u+BcIPZ913f88f8AZyXlJUv8VZ3TpvrR9yXoz/4mf/I1GgnQYB+qD0/olUuSG6ekgwc5WvvLXWwtHXGf7z7IY7lNm5qEDc4Eevt/RZ8sEl90vY9djkrycfUzfj+g/f0x7YUlO6IgAwM9JHmBBMexIRd/LRJcKY1Do8uaBPaMyfsh9CgajxS0gPkMzuCDLifaCPZJcJJ8luObHNOn12Q07lwOWgjaCMdJGIjYK5/h9R7Q4EHU4AAObMwdxqkAADJ2BG0idpwjlmm1uk+ckQS/IBM5Ddhkz39UQpcp27aQa5pe7Bkvc3zAbNIPkG+PVO+Hkuyj/Ucbb2obh3ItCk5rpe4jSRLoAe39TdIBHtPTqqtzd/mOJUmUwCy11uqVB/M5sFs+4aI76uyL3jXutyym403loa0gyW7D6jvic7+o3XHAOGNtqDabfq+p7urnnck9hsPRO2dJLgoLPac5u30v18l3i3Fxb0H1SJ0DA7kkNaJ6ZIWGseWLriT/AB7ip4dN30yCTp7U6c4b6k53ytjxWzFejUpEwHiJ3gggtPwQFDb80Na2K7XUntEOGh5ZjGpj2ggs7dlzJC383RPBmcIPYvmv6FRvAeFWtajb1abqlSrPne8kNHQvAc0NBMgY6I/yfxTzV6Ac17KbtVIsqGsxlJxLW0fEPVugHT0DwOhXmnPtEPrGuwHQdFNxIe3VV0uJgPGwa1oMYXq3CKw8ClGkA02HyANbJaCS1owAlRXzNexcyTrHGTd37+GGfFBXmXNPO1xUdcUrVjqYtnk1Kwe2dDCWHBGJcREEnEdVvhVyvC+Yw+ld3TdX1VH69JkEOeKkH2On5CMrcUGlSySd+D17gvEm3FvSqB2vUxuoxHnAAeCOnmlEDRYRhonqsn+G9CLEH+arUPtGlv8A+VphgkgCTEnqY2k/KfBtxTM/NFRySiZH8R2vo29N1Jz2B1Tzlkt/T5dTh6k+8eiJcvXhuqtB7S9zGWpZXqaXNpVK2pukNLwNTgdbpHf1IU/PDWP4fW8QxpDXNP8A9gcNAHvMfJWe/Crjz4qWxEsaDVa7PlktaWH0MyP+rukyb9Qu41H4e0ur+poOJscwuZqcA4EBwMGCIkHoVj+R71rRWpAFpD9UEgkj6QPcR/3L0biFAVWgHYGcb7RuvLeKsbb8SqAHSAwuJbIyafiSQN87jqnykk4y/Qp4ce+OTGvKtfob2jRc5uof+VbsjAJJIxAB2WUpc3hr/Dc4sGhrmudGhwdEafTP7HaETpXLqwlrtQOQQcfdPtSumim8csdNpgb8SKYfRY8/Ux8D/leDP7taiHIdu6pZ0y2IaXtOeocT/k4LnmTQy0qMewVKjg5zWzGkNaZqn0bn3cQOqvcAuaVnbspeI06Z1HAlzjqOPSYn0CrdZW17F+92mUZX97g0FSwHhuZOXNc2dsuBH9VgOSuPNtadSlcPYGsqOaWOgVGOndufOwkOkDIIBEgq7zFz6wAtpPIcf1AA6facT915sa06i4anOM6iTM5k75Jnqk5Z1JNFzS6dyg4yVJ1+Z67Y8et7is6nT1FoAioGu0F2SW6iMEY33n70OcNDLasJ3bDcjeRC86tuNVabAxjy1odqAHfv6/7KCtfvfOpxM9zP97rnxD20yX9OipqSfTRquWechaWb6cS81HOb7EMmfkH7oDxTmCrcGXunMgdAhkpSq7m2qNBYYKW6uTp9QncptS5SURo8pJkkAejV6gYC5xAaBJKpcaumi2c4ZDgA311bH7Z+FmL3j1SoNJMN6gYn0KgqcSeQAXGBAj0GArstSnaRi4vs6ScZSfKZoOHccpUrdv8ANGR1LhifaAEKpcdIrOrQNThA9BjPvhCiUyQ80nS9jQjpMcXJ97u//DRf8aVQCBiTKR53rkjOB07+5WdSUfUl7klpcS/tR6Dwjm4Pw8wYHtKIca5h8GjrZpc4uDWgnBk52ycLy8OU77xzg0OJIbsJ6YkDtsnLUPbTKUvs2DmpLryj1e3u3OY0uGlxaC5u+kkZHwUrhjajdLwHNkGD3BkFYC05ncalM1fM1khsbgmAHPj6iBPbdab/AIhpy0BwJd22+6tQywkjKy6TNikqX+PAH554oK1SnRYSSwuDu2txaAPcR+63/Daoo0mMJEU2NbPTygNn9l5saNL8wKzSA38wwNbMyBl789NUR8rWO4/SBgvH3nKXjpuUpFjUJqGPHBOkufzNf+biME5AxGPUz0XkV9w1xfxB8NIpvIJyYc+4bGn4Dlsm83URu8IDy/xyiynVFRwcalZ73ahIIxBM75krmRRk0rJaaeXHGUtr8fuaL8PawbYtA6vqE++qP8g1HatbYzse+OxnuvO+G81UqFMtbJmrUcMYDCTp/phNcc/OLcMgz3nGf9l2OSEYpNkcunz5Mjajw35NTzpXDrGs0n+Qj3FRv+6D/h5ehlvVkx/EJPsGN/v5WXvOaq9QQXQIggdZQxl28CA4gdpwkyzR37kXcejyeg8Un27PYa3MlJjC4vBwSB3gEwPsvOrW+p+O2vcefxGVnVBnLnamtYO2I+HBAXXDju4nEb9FwXKE825p10Ow6JY01ff7Gzu+LWj6dEPYCaTAGNBccH9L3TkCAc+0ZKpP5vLCW0WwwfT0x2AHTf7rMSko+rLwM+Ex/wB3P5hHiHHqtZznOdlzQ0xA8oMhuOklU33LjuSokkttssqEYqkhyUySS4SEkkkgBJJJIASSSSAHSSSQAySSSAEkkkgBJJJIASSSSAEnBTJIAeUpTJIAeUySSAEkkkgBJJJIASSSSAEkkkgBJJJIASSSSAEkkkgBJJJIASSSSAHSTJIASdJJACSTJIAdJMkgB0kySAHSSSQAkkkkAJJMkgB0kySAHSTJIAdJJJACSTJIAdJMkgB0kySAHSSSQAydMkgBJ0kkAJJJJAH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7108" name="AutoShape 4" descr="data:image/jpeg;base64,/9j/4AAQSkZJRgABAQAAAQABAAD/2wCEAAkGBhQSERQUExIVFRQVFRQUFRUVFRUUFBUUFBQVFRUUFRQXGyYeFxkjGhQUHy8gIycpLCwsFR8xNTAqNSYrLCkBCQoKDgwOGg8PGiokHyAqLCwtKiksKSwsLCwsLCwsLCwsLCwsLCosLCwsLCkpKSwsLCksKSwsKSksLCwsLCwsKf/AABEIAMIBAwMBIgACEQEDEQH/xAAbAAABBQEBAAAAAAAAAAAAAAAFAAEDBAYCB//EAD0QAAEDAwIEBQIEBAQFBQAAAAEAAhEDBCESMQUGQVETImFxgTKRBxRCoSNSwfAVsdHhFnKCovEkM2Jjwv/EABoBAAIDAQEAAAAAAAAAAAAAAAADAgQFAQb/xAAwEQACAgEEAQIDBwQDAAAAAAAAAQIRAwQSITFBE1EUIqEFMmFxgbHwFUKR4VLB0f/aAAwDAQACEQMRAD8AoXH4huIDdRPcxuhVfmcE91k2qZjF7NaeC6R516WC7NA/iZfsULuqUmYylRlX22pc2YKmkoC6WN8AptIonw+4eAWye4IMEH/RO+2geqltKOVOTtHJzUlyVnuqgxLsnpO5XsP4cuqNow+Y3E77xv8A0Xn1vRDYc6NwVtODcSA0BkuLjESQGydz3CzdY9+PakQw5ksifsbu6vCIIHup7W6c7dDKVpWedtAB67EekK4W1adT6Q5pG4MEH2WBJLryb0ZSvc06CoSLlHTqYyIUc5SKLdkqZwURdlcyQd0UcbHc5RF6T6yqV7iFKhbaRZNRQvcFWFyoKtwpKIpzRMTJU2rCHiurdB8hdaIRaY1SnKhfanurmtO+IRZ1wTIKVFSso5XVN0KwwhcbJRijtowoa4wpXPVavVUUTl0D6gAKp3jsK5UVS58wViJSyLgz9xUOUOrlGq9uEJuqStxZmyjQMrKEViFYrNVSq1NQtI7/AD6SjFskglwYCmFcpU1WpNWq5Z5Kurxrn0acsbgucQ1pP8rSdyvQZJRgt0nSLs7fCBdCjK0XCWtazS4atThj0HZGqv4T3bKYeNDjEljXeZpiYyAD8FUbfly4NQBtGpqaQ0+QgA+pOB8qm8+LIvlkihnhkXDT/wAEtxy00OB6OOGiNupyivDvw+DtJLjB26Ita2rajBqw+mSHA4iMEfsidtzAymQzTjus7JqMtVDslhxwu8j4A17+HLnEeHAA6f0langPKdOk2XCXYiekKS15mYXRPVHadUEYWdm1GZrbI19PptO3uhydALk0hv1XaSpGkRqnUdlX4UVULqZFqyCm1SOYFG58KN1dBG0hqrVQuGKarcSq1R6YkIm0yDUuHhcVjCrGsU1IquRabTlWaDoQ9tbCVK+OrKHFsFNIKOqJ2kqDV1VpjhCWPTsZxhdtqqvUqrjxUUG6i6XKKouPFwonV0JHXI5e2VXq01Z1KCo5MQmQMuAhVzTRm5CF11YiUMnYHuKSrOpgopcDCE1nQU5MQzjSkq5JSUgLn4afhr+a03NxH5cEgMkh1QtxuNmTIPUx8r2WlTZSinSa1jR+loDWic7BV7Km2kwUaFNrWUxDWjHr85yShNenX8R2h8kfUOk+n+qq6nUS1M226XhfzybSaxRVK2ami09VKsPa8frMfpqE+oK1NlxNrxOoeypzxuI7DqIZOF9QBe8v13V3vhoY9w+kzAgDUQfupOOBlOh4egOhsB0DUHDY7LTsqg7ZQDjnB6lQeWACfMT29PlPhlcpJS6RWzadQhJ41bZgmt/iDS6P6lej8ssd4UvJk9D0jZefXtm6m+NQDZ+oDcz0G69B5cd/CbmYEZEH5Eq3rXcE0Z/2WqytMMLkvTOqITwvj1G5aXUagcAS1w2fTcDBZUYfMxwIIhwCyT0LYX1KK4OEL47zNb2VE1bmq2mwYE5c938rGjLneg+YGVS5V5qN/QNfwH0aZeRR8QjXUYAP4mkYaCZAyZ0nKAb4CVWpCHVrkyrdeqhtcp0EUskhjUXBrpBihrv0pyRWcq5Oy6U7WKoK66bcwjayKmiW4ZCD3F9Bwcq9XuO5Qi+Z5g4QQn4YX2VNRP2L1rxR0w74RKnxBZl9w8kCFcpNdGVOeJdi8WeS4D35mV0yoh1q4xlW2Ks40XYzcuScVk2pMVwFAZZZ14UBqJPfAVV9VdSOSkKuUKuArdaqh9eonxRUySKdy9DaoV25MqlVTkIK5SUZBSUiR7pVkOEQAhWsCsXOEYgEdY3wPfqqF+6oyjqc8ahvpz7Sh1vxhzmeYiZ0gn13KzY43Vmrkzq0mvxNHfcKY9pe1oLiQcz8wszUuR4nlkAdJRI8xim3TMkCJ7+qAUn6qktnPfqnYovmyrqMkG1s78m74JcEiSUWJBwsrwm40iDPsjjKoOxVWceTUwzuKM3xTll/iktILcuGrp1j/NXeDcQAbAx/MfXZG70+QiJxGN1g+IWtW2q6ifJULiBMke/qrmJ+vHbJ8+DNzxWknvguH3+Bs61+AJJPwC4/ZoJXjfPTHv4lTr8IbXbew43AbSqU2Oa0NDXu8ZrWOBgtIyHeXc76mrxl+InB3KJ2vFBBLsOIyep7LktJJIlj+0oSdGQ5Q5YqXJdW4zbVq9Vropur1gabG7w2g1wgSN4IMgQIJW+rcYY1oa2GgABoGAABAAA2AGIQ9l0Cydc9/vhAuIGHb46Qp4tMm6YnUa6VXE0jeKgzlVL3irRtkrK165Bwfso3VyeqvR0a7M6Wum1Ro6XHBKhrcQ8SpIOD+yE2dNrjD3FvY9PlWmcPhwgzJAHt6qTxQixfrZJL8AyThRipBTEwQwZOyivZaDAyqW3mi658X7DVqWs7lVqdLJBMgLq1rk7hWHU8EhMtx4YppT+ZEdrbnVvKvNDifRVaFfEdVdoUzEpeST8jcUU+iVlOFODCiJXJeq75LipHb6yjNdRVCk0LtEXJjvrqvUrJVFXe5MihEpMT6io1nqao5U6j01IRJnDiqtycqepWAQ6vcZU0jlnMJKPxkl2idhD/AIpe4QXFd0+Ky2Osys61sGETs298I2pC5N+4WZcF26u2lfSQhzCO6sUnKDORdM01reSZlFrO4JOFlberCMWV7BCqzgaOHL7mwoAkLMc0VCXtp5xnV6xiQtFw281NV0U2zOFXx5PTlbRpZsPr49qdWeU3HD6lOoaYcTjJG207KreUSzDnHV1Hb3Xqtzwim7U7SA5wy72XmHH3DxXMBBDTEjM/K2dLqPWdV12ec1uj+GV32+Ch+YgYJC6bUkQq8K9wmlqqNkAtGTO0K9NKKszY3JpFnh/AHVg5w2b9yfRF+H8huiajoJ2DenqfVFjcimzUwAYwNhsoKHGSIL3GSQI2iVlT1GaV7eF9Tax6fT46WTl/QCcT5X0PhriR7ZA+FV/KOouxLv5fb17LaUagLtQGCCBO59goHw5ziREYGFyOqnVS5O5NDC7g6sy1nRc54Jad+2yMXlmS0GMojTDdxk91xe14HpHRLnmc5KkMhp444O2A6bfKSAMHzA9lDRrySOivMsIaSJh3dQGlCm5p2IWOSoHPp6H46oxa1/KqhCVI6VyUty5OwThLgv8AiSudShFZc+KlbR28kqPTGtCiNRcOcu0R3HVR8qs967c5V6rkxIVJkdRyqVQrDioHBMQllGvKpPt3E4RZ1NT29EHJ2/dM3UCM7/h9X+UpI4+s5pIGw29klLd+BKzRWfIVMPBcdY307BKryuxz3lsMzhncI6+7YykIdLtvlVHXekh8kf3ssxZJt9mlLFiSqjLXvDCwkRCr0xC0/EL1tQGFm658yswk2uTOyRjF/Ky3QqK2y4Qlr1aoElDR2MjSWV+QIBwtFw2/EZWHpVYRG3viFVnjs0sOocezQ8V5iaxuN+y8zqtkk9yUa4vqLp6IZ4U9Fq6PHHHG15MT7Q1Ms2Sn0uiroV2zsnzIEDqeyJWXL73MLtM4MTiPUoi3lp4pjz+eJ0Bsku6NBB/dMyamC4tCsWkyy+ba/cTG/wAPzn0E7o3ZVoYwkeUgGY37SfgKGnSoU2NZWDXvA1OwTB3DfXOPVU6vNJJhoDQBAA2WTNvJxFG9irDzN+Ou3+pJcXLS+QSXYEbk9AFbt3OI8zCPcR/uhVrXfRa6q6Q18HEajMgHOw33Cg4dxUlzgCYO049pAK44NrjwdjmSa3dvwESwNmO6enSDt1VNfOVetaRiem+/ZRdrknGm6JLigAyIQF1LJ7I9WrSEPqMRCVdhmgpNUC301FCvVqUKoQmplSUaIXFcMqgkgESIkdpEie2FebaDSSTECZOwWS5Z4jRdc3obWY8mux7CHCXNdSaIbnIaWluNl3ero4sTab9jTBsbrlwXDnpByZQmzl6geFac1RvpYXUcZWDZXb6AAXL2ELnxJCkLGp2s56BQ1qRzAhS07yJkJ73icshrYPdc5smqoGOqZSVd1bKSbRG0GLXiwBh2Qe6NPvGOp77bArL3nDQHt82846gqcNLcemf9UhwT5R1ZXFUy7TuI1HSJnDgTMdtO0KrUfLl3aVQd/wDyqVZ8OU/IlMuStBwGxdVGlrRAOXH/ACWYpVpW45V4iPDLYgjfsUnNajwXdKoynUize8E0tjQ3b6mz+6Am3cNlo7rmE0qjdceE59Kk0NpVXvNSpr3cPKGYYZzEOB3EXXWbJJj6unRVI5GuzTyaZS5iZm3rxGc+3+q0PC7ZrmguyZkf/HES0dPhRngdOdUf6KUUSz6du3ZdlO1wGLE4O5IJktA91C6nB1A9I/qqVxXT0LtJ2stOafAK4tbPfVhrZDgMgjGc+Y4BVO8r0ab3MFBuoYl0uO2TnHyEdqXmgH5LfUxgH5WYvuZ3naAciYyJ3z/e6t490uKMzPshbvl/gmW7riDqzTSog+b6y4g4mAC7+UBBKNvUoOEs64O7T6yNxhM3jBZSLWNDSXSXDqOyHG/ed3GBsJwFahBq14M/LlUmpNu/oH/zhJJec9ldpcXhkNdvv7g7T8LOm61M1GcYJjAPRTcOyN5B7b+q5LGq5JRzST48mmsbov3IwnqrnhVHykmApq9AR9YnsqjrdwaMU9ibKFxUVFsyrwt9Rj91NTpBpDdJJJ/sqSdCXFy5IGPn0WV4VYMN5f1TTGo3DACWguAbRpuDgYxqL9S2ta3aDDD/AOeqq1bEg7CTk/HquJpuybUkmgWaSdjVO9hCgc1PTKTVFplAluyc8NcfpjaT/fVV6dwRgnCKsv2NEknaCSRH7qEm10OhGEuGZ7iILYkQCYHXp17bIFbcea2q+nVhrXMY9s51azpAwTHl0HMZn3R/j9s2sC6nmG03Fv0tIDqh1AkSRluQYlwnBWBeSKQeZa+lWEOqiZaGO00oBhv0RO5gdQVx5bVDIadJtsN0rou0EEHU97YnJ0a5cT2nT0ONPdX3XDC0twCN56YlYNl5UGl3TyAaWlus4pCJIBkT13fsrPCbjVV8x0N1Pw4+Y6TgOccGCeh/SpwnfBHJhq2aQ2/qkqhv3/pbqb0IEg/PVJWbKm1moYwvGoNaSM+XMYnY+vRc0oInAAAmRCFVXlpbpcdMjMxjsVa4zxSnToOqVX6W4hrTJe/oGt6lIfCtkY3N0uy3UtdILmwWkCYMlvrjBG2yH3LQQCB8+qzdL8W/DZpbQOzokho1HIJgbSZMIFcfiFcVWuDqjWl0ZZTAcBmROcZ33wMiSlfEJFtaDJLlcfn/AKNzTetTy1RLGudJh8GOgiZPzP7Lyyw56aX0/EYAJio4EfDmtGw7j7L1awvWuY00yHAiZBkR7qU8kZrgjDDPDK5kvMfGqtvbPr0g1zqINRzHGGvYAQ4E7iJDsb6I6ohyLx+reWVK4rNY01ASBTJI8riwkycElpMdMZK895poXtyw27mvBqs1NoWwaWjzeV13dVCA1uoHyNEHTv1Xo/B2eBb0aUNHh0qbCGYbqawB2n0mfuqjVs1ovbHkOeIonVFTddLkXGVzaHqD3lTEqpQulLct1AgKpb0i05U0uBEm93A3G2ucwaASQenZAm8KJguLhJI8rdX3WppvUhqBMjkcVSE5NPHJLc2efV2QSJmD/eCq7+y2PF+Hsf5o83+azPEdA+kweohXceXcZeXC8bKBdBiftsVoeGWPh51AyBj3HRC212uDQWjB3EA53Rg0S6NLif8AmMwjLJ9BiirvsMWFT+Y4GABifWVTvA+odTWmBjG3wuAHU25cCPRcM4zpj0VVJ3aL0pLbtlwHLGlpYNeCcx19irPhjJj7jZB6PETUgkgJjfOL5b9p7JTi2yyskUlQQuCA6RLdttj/AKfKjqhzyDs2IPocripcCMtB790qd+D0MRt6+iOQbTdWRmiJHXuo6lMZlT+JHUKGoZypJkJJAq7ZBwoa7yKZgjVpeRJjDQJP/cO3uESuqMgIRx2tSpUy53/uZ0bkNMbxkRAmIz8pjlwV447mDi+pVqCm8lugNcXtJBa17S0NAgNyQ6dTTgAR2yfHrZw8dvi66bK9MAuLw4vc0zUj9RDnPJJP6DHZGbfhzIeY11X6GxUaHtYSYY4kiA0BzRpGBERjAbmaxbSoiqzSGj+EdLQ0nXScWOeGmC4Elsx1clySass45NSosc0/+mY23bFQ+I0MYYBYGQ6WECAD5dTu5nGZF8N/MUiage1rnOc1xgucwuLnuDTgifNlsnYg7LuifFL61WGve/TDdmUywgsEYEzkxM9lM1xc0SentDticdfqHynY8TfJDJmUeF+v5/gcCzNXzmrSaTuMnbEy58mYmT3STOoNJkhMp/Dv3IfEL+UEK3G20acvbqbMGXAaQBiB+oz0C89vuJVKriX1HPz1Jj4bsPsrfFL3xnbwGg6Qf1dzj2VJ9rpAJO/3E7H2KqZ573x0X9Hp1hjcvvMgawkwNyuy/wAsQME5jPt/fdSiltAz327bKJ7cAyIM4kSI7hVqL12d2zhME6QdyBJGDtt7fK2nLXPxtKH5cQMu01i0uDS4zMTlo3iOvWVhg1WNLg2SCWiI7AuBIJHXAK6m0QnBS7PWuBcw3r3Uv41CqxxJeDDKrWThzWtiQWkOEtnp6naf4gvIuV+PsojR4r6jXNZ0DX0OjmjVMgTgNn2B30nCePVhdvtq+j6S6jU+l1Vs4wPKTpmYiNJwrUaoyc29SdeP2/0bmhxZr2gtII6EehgqzSuUCZUXVzxenQZrq1G0293GJPYDcn0Cm4pCYZW2aZlZcuqrLcL/ABAsaztDLloccAPDqc+xeAP3WjcUpUy09y7RI6pGygfdxjr/AEUFVxgj9/6ofAa7bJcD3gAZg9okf9XyZKItzLT77OcqvcW9Coctj1BhcVwNJlDKtWPpTox9ilPJX3lZaq8GBM03Rn6T09j1Va+5ytbMaKtcOf1p0263N94wPkysDzBzbc3NR1rbB8SWO0Al7yDBz+ln9k9Fe5N5Ga2p4lwQajHYp7hrtw4n9Z6iMe5GFSnKT2r/ACW4YceJepPhvwj0U3kgHMOAIkQYIkSDsfRCrmpGSYMwB37lFXAEboReta6CHBzQSJaQYPUGOqfjqylmurIm3hGxUrbwnqZ91QqUY/2ViyoanBu3c9gnuKqyopO6LrOIVB1Kv29/p33WB/Ebi5ovoU6VV9P9T9IMubMTqkbaT5fVGeE3vi02VZMPaHQenp8GVXTjNtexdlCeKCm3wzV/mdXsu3XsCEEqXZbSqFsS1j3Cdpa0kE+khU+W+IOr2dKpUeHPc0kuaIyHEQRAgiIMYkKNK6JqT2b/ANDS/m2nBVPjFRjhGmSQWzP0iDnP9O6H1bqGwEOu+JhjXPefK0En2HZTWNdsT676XbCbajXeQxDpEdTjp12+yDc92+m2mMOrUp+XTEfH7nus5w+pc3dUXDaT3eG9xoQWNpMGQQ4kyXyGzPT0gIvzjeONqxlX6hVozG0g+aPTdKlLdFtItwxvHOMZO3ZT43Wp0NUugu1PYILumJIEDIQ6zu2vYNJk6Wl+C2CRk53zOy0fGuN0fDqNlsljwPctMICeJUfApAEBwZTnzdmAER3lPWT5u+BcIPZ913f88f8AZyXlJUv8VZ3TpvrR9yXoz/4mf/I1GgnQYB+qD0/olUuSG6ekgwc5WvvLXWwtHXGf7z7IY7lNm5qEDc4Eevt/RZ8sEl90vY9djkrycfUzfj+g/f0x7YUlO6IgAwM9JHmBBMexIRd/LRJcKY1Do8uaBPaMyfsh9CgajxS0gPkMzuCDLifaCPZJcJJ8luObHNOn12Q07lwOWgjaCMdJGIjYK5/h9R7Q4EHU4AAObMwdxqkAADJ2BG0idpwjlmm1uk+ckQS/IBM5Ddhkz39UQpcp27aQa5pe7Bkvc3zAbNIPkG+PVO+Hkuyj/Ucbb2obh3ItCk5rpe4jSRLoAe39TdIBHtPTqqtzd/mOJUmUwCy11uqVB/M5sFs+4aI76uyL3jXutyym403loa0gyW7D6jvic7+o3XHAOGNtqDabfq+p7urnnck9hsPRO2dJLgoLPac5u30v18l3i3Fxb0H1SJ0DA7kkNaJ6ZIWGseWLriT/AB7ip4dN30yCTp7U6c4b6k53ytjxWzFejUpEwHiJ3gggtPwQFDb80Na2K7XUntEOGh5ZjGpj2ggs7dlzJC383RPBmcIPYvmv6FRvAeFWtajb1abqlSrPne8kNHQvAc0NBMgY6I/yfxTzV6Ac17KbtVIsqGsxlJxLW0fEPVugHT0DwOhXmnPtEPrGuwHQdFNxIe3VV0uJgPGwa1oMYXq3CKw8ClGkA02HyANbJaCS1owAlRXzNexcyTrHGTd37+GGfFBXmXNPO1xUdcUrVjqYtnk1Kwe2dDCWHBGJcREEnEdVvhVyvC+Yw+ld3TdX1VH69JkEOeKkH2On5CMrcUGlSySd+D17gvEm3FvSqB2vUxuoxHnAAeCOnmlEDRYRhonqsn+G9CLEH+arUPtGlv8A+VphgkgCTEnqY2k/KfBtxTM/NFRySiZH8R2vo29N1Jz2B1Tzlkt/T5dTh6k+8eiJcvXhuqtB7S9zGWpZXqaXNpVK2pukNLwNTgdbpHf1IU/PDWP4fW8QxpDXNP8A9gcNAHvMfJWe/Crjz4qWxEsaDVa7PlktaWH0MyP+rukyb9Qu41H4e0ur+poOJscwuZqcA4EBwMGCIkHoVj+R71rRWpAFpD9UEgkj6QPcR/3L0biFAVWgHYGcb7RuvLeKsbb8SqAHSAwuJbIyafiSQN87jqnykk4y/Qp4ce+OTGvKtfob2jRc5uof+VbsjAJJIxAB2WUpc3hr/Dc4sGhrmudGhwdEafTP7HaETpXLqwlrtQOQQcfdPtSumim8csdNpgb8SKYfRY8/Ux8D/leDP7taiHIdu6pZ0y2IaXtOeocT/k4LnmTQy0qMewVKjg5zWzGkNaZqn0bn3cQOqvcAuaVnbspeI06Z1HAlzjqOPSYn0CrdZW17F+92mUZX97g0FSwHhuZOXNc2dsuBH9VgOSuPNtadSlcPYGsqOaWOgVGOndufOwkOkDIIBEgq7zFz6wAtpPIcf1AA6facT915sa06i4anOM6iTM5k75Jnqk5Z1JNFzS6dyg4yVJ1+Z67Y8et7is6nT1FoAioGu0F2SW6iMEY33n70OcNDLasJ3bDcjeRC86tuNVabAxjy1odqAHfv6/7KCtfvfOpxM9zP97rnxD20yX9OipqSfTRquWechaWb6cS81HOb7EMmfkH7oDxTmCrcGXunMgdAhkpSq7m2qNBYYKW6uTp9QncptS5SURo8pJkkAejV6gYC5xAaBJKpcaumi2c4ZDgA311bH7Z+FmL3j1SoNJMN6gYn0KgqcSeQAXGBAj0GArstSnaRi4vs6ScZSfKZoOHccpUrdv8ANGR1LhifaAEKpcdIrOrQNThA9BjPvhCiUyQ80nS9jQjpMcXJ97u//DRf8aVQCBiTKR53rkjOB07+5WdSUfUl7klpcS/tR6Dwjm4Pw8wYHtKIca5h8GjrZpc4uDWgnBk52ycLy8OU77xzg0OJIbsJ6YkDtsnLUPbTKUvs2DmpLryj1e3u3OY0uGlxaC5u+kkZHwUrhjajdLwHNkGD3BkFYC05ncalM1fM1khsbgmAHPj6iBPbdab/AIhpy0BwJd22+6tQywkjKy6TNikqX+PAH554oK1SnRYSSwuDu2txaAPcR+63/Daoo0mMJEU2NbPTygNn9l5saNL8wKzSA38wwNbMyBl789NUR8rWO4/SBgvH3nKXjpuUpFjUJqGPHBOkufzNf+biME5AxGPUz0XkV9w1xfxB8NIpvIJyYc+4bGn4Dlsm83URu8IDy/xyiynVFRwcalZ73ahIIxBM75krmRRk0rJaaeXHGUtr8fuaL8PawbYtA6vqE++qP8g1HatbYzse+OxnuvO+G81UqFMtbJmrUcMYDCTp/phNcc/OLcMgz3nGf9l2OSEYpNkcunz5Mjajw35NTzpXDrGs0n+Qj3FRv+6D/h5ehlvVkx/EJPsGN/v5WXvOaq9QQXQIggdZQxl28CA4gdpwkyzR37kXcejyeg8Un27PYa3MlJjC4vBwSB3gEwPsvOrW+p+O2vcefxGVnVBnLnamtYO2I+HBAXXDju4nEb9FwXKE825p10Ow6JY01ff7Gzu+LWj6dEPYCaTAGNBccH9L3TkCAc+0ZKpP5vLCW0WwwfT0x2AHTf7rMSko+rLwM+Ex/wB3P5hHiHHqtZznOdlzQ0xA8oMhuOklU33LjuSokkttssqEYqkhyUySS4SEkkkgBJJJIASSSSAHSSSQAySSSAEkkkgBJJJIASSSSAEnBTJIAeUpTJIAeUySSAEkkkgBJJJIASSSSAEkkkgBJJJIASSSSAEkkkgBJJJIASSSSAHSTJIASdJJACSTJIAdJMkgB0kySAHSSSQAkkkkAJJMkgB0kySAHSTJIAdJJJACSTJIAdJMkgB0kySAHSSSQAydMkgBJ0kkAJJJJAH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7110" name="AutoShape 6" descr="data:image/jpeg;base64,/9j/4AAQSkZJRgABAQAAAQABAAD/2wCEAAkGBxAPEBQQDxAUEA8PDw8PFA8QEBAQFBAQFBQWFhURFBUYHCggGBolHBQUITEhJSkrLi4uFx8zODMsNygtLisBCgoKBQUFDgUFDisZExkrKysrKysrKysrKysrKysrKysrKysrKysrKysrKysrKysrKysrKysrKysrKysrKysrK//AABEIAL8BAAMBIgACEQEDEQH/xAAcAAACAgMBAQAAAAAAAAAAAAAAAQUGAgMEBwj/xAA8EAABAwIEAwUHAgQFBQAAAAABAAIDBBEFEiFRMUFhBhNxkaEHFCIyQlKBYrEjM8HwFXKSotEkQ2PC8f/EABQBAQAAAAAAAAAAAAAAAAAAAAD/xAAUEQEAAAAAAAAAAAAAAAAAAAAA/9oADAMBAAIRAxEAPwDw1Cz7spd2dkGKFn3Z2SLDsgxQsspSsgSEIQCE0kAhCEAhCEAu+jxAt0dqN9lwIQWTMCBbgsZGiyhaSrdGd28wpynqGvFwb/uEGuOLhfyW5segNua2hqykOgA4BBh+26xe8X6LJ7tLclzTDNoN9eqDOIZ7bX4A8ep6KTFM0kBwHDgOA8FppIwwXXRBPdyDrZhLrXjdboumjncx1njK7TwPgt9LPa2mimpaNk8eujhwOxQb4miaItdqHCx/K8ixqhMErh9pt4henUDnNOR3zDyI3UF2lw3vHlwGpAv/AMIKfTszWspJlAT1WiGkdG4tP4NuIUxTRE6INEFHY9V6v7F6UtmqXf8Ajib5ucf6Kl4ZhTnnhw4r1T2bYY+ETSOaWiTumNuLXyZiT/uCD53bhjtkzhbvtVr90J+myybSEfSgqLsMdstb8Ndsre+E/bzWp1Oft4oKicPdstT6E7K2GkP2rB1GdkFOkonLUaNytctEdt1zOonbIK0acrAxFWF9C7ZaHYeUEJkKWUqYfh53Wo0JQRaSkH0S0SUpHBBzgIstjW24rF6DFZRyFpuDYrsr4A1rd7WXCgmaPEg7R2h9CpEPFlVF3UmIOZo74m+oQStTNb86eC3wBuluFguRwbK27TdbcLdr3b9HDh1CDvmaXaDQJ00eUrsYwIMaDqpnqew2ct0VehbYqSZLYIJmeDObt48VzzRDvCDx7trvC55Ldg8tw97vkDSFXo8ZEtRI8fI4tY07Nbt48UF27NYBR1EwZVR5w5tm6ltnceI8FcoPZ9h7DcRuPQvcQqNhtVls4GxbYg9QvWcKrm1ETZWm4cNejuY80BR4ZBC3LFE1g6NC6wE0IPDu6byWDoh/YKnDTrB0CCDdEP7BWmSIf2Cp4wdFqfCggHw+Pktbounop8wLUYQUEA6HoVpfTHYqxGmC0vhG6CummP2lan0p29VYXQhaXRhBXnUZ2C1PoTsFYjEFiYRsfJBWX4cdx5Lnlw07+itToeh8lrdDcfKUFFqqA+S4aeE940Ec7q+TUN/p/ZR9Vg5I+EWO90FWxV932B0aPVcKkKzCpIzqFy+7u2QaU10No3f2FubQOQc1O9zTdpspNk4fbNo4cHBahSEf/E+5sgsVBVXsH8Rb4t1KNAVOhkc3mpSkxAHRxLf1AX9EE5nsttJE+Z2RujebuQC5qSGJ+plJ6BtlJ4m6qZFaija8EHMQfjHUDmUGrtRiYgi90iOp/mOHL9Oip9DU5XabrbQUxll7qcuiPMFvxG/PVSXbPAIqGOGpp89nuy5XuzBr2a5nHrsgsvZ2CSrJZG5uZrHPs52Vug4E8uCvvsXxsVNNPE57HS09R8TI+DGvHw2d9WrXa9F5P2Yxo0NZFNnDopO7IjIABa/Rw/FyrT2NhOFdppKWBrnU1bGXtDRcNicO8Y424AG4v1Qe6oSCaDzz3Px81rdRjr5lThhP2lYGA/b6hBAmhC1SUQ2U++A7LS+nP2+qCBdSDZYGkG3opqSndsFpdTu6eqCININvRY+6jb0Uq6nd09VrNO7ceSCL91H9hYGm6eiljTO39FiaU7+iCINIsDS9FMGjP3HyC1mkO5QQzqXosTTKYdR9Sk6hHXzQQUlJ0Wo0u6nzh46+a1Ow8bIK3PQtdo4BR8uDRdPRW5+Ht2Wl9ANvRBUH4YwbLB1G0cP2VpkpBt6LmkpbIKtNRDkPRcE9KRyPkrm6nXNLR35IKS+O3IrDIdlaajDRsuCWhIQcVFUOaRpsrtgdcTy9VURTdFL4U4sKCS7d0ZIhrWjWF3dvtrdjrZSfAi35XZJEysw+Snkc0F7RJG5x0Eo4a8r6KcwyVr25XgOBFi12oI8FCYthTaCaOSIn3WZxa5t7iJ/ED/Kf6INPZj2Zy1cMEdZOyHuZXOaYf4sjmOschJsG6jrxXt1OKemdFCLCRze7Y4i7nBgzZS+3HibeK8kx7E5qegBp35AJO7ne3RzY3ghrmn6bE38AsvZLjTzTSxzuJkpZ4XnMS4jI/I86/pf6FB7YE0gmgj+43WBpv3UgWdf2SMXUoI19L0Wp1MpYwjr5rH3dvXzKCFfTdFodRqfNK3ZYGibsgrj6VaXQDdWZ1E37R5LS6gG3ogrjohuFgWDcKwPoByC1OpOnoggcg3WJYP7BU4aXosDTFBCFg2PkVj3fQ+SmzTLH3YoIQs/SfJY92ftKnDTLH3foggnQn7fULW6lP2+qnnU/RI0/RBWpKF2w9VzS4e87D8FWt1MtbqbogpsuHO6D8Lnkw52/oFdHUgPL8WWDsPGyCjSUJ5krkmw/xV8kw8Lkmw1vRBQX0IWUFK2/BWupwwdFGS0eU3HoCg7cJYByU/U0LKmB0L7WeLAji08nfgqtUkxbxB8lYsPqwdLFBWsMdqaWqFmy5qOcH6XkHJJfY/1Cjuy9G6lxF9NKbOraaWnc4jQzxgsuPEOa78q19pMPBPvIbo5ojmG7b/C/xCju2kN4YsRbrJSTRPltxyt0c4eLL/6Qg9dwOs7+mhm5ywxvP+YtF/W671VPZtK84eyN/wA1PJPTku4uDJHZHnxaWu/KtQQNCEkDQkmgEJICASsmUIMSsCwbLahBzGL9PqFqdTn7fULuQgjXU7uOUf6ke7O2HqpKyhu12L+40ctQAC5gAaDwzONhcflBtNM/YDzS90f09VXoZaymZTVVTUOeZ5WMlgLWBjWSA5cttbjTnurrZBEmjd08liaF29vwpmyVkEKaE83H8ALB2HdSp3KjKEFeOGjr5oOHDZWAsBSyBBX/APDRsPJI4cNvRWDuwgtagrbsL6LjqMH6K3gNQ5jdvRB55Pgi5vcHM5L0V1K37StM2Gtd9PnZBS46rQskF2uGUg8weKgK6tbSQyQys7+GeKZgAcBmAb8IJ5O19F6HU9nQ/hYflVLtV2CqZonNhc1zrXaHE2Dhw8EE77LK6Oegic0/xe6h70WIs9rclyNyGBXILyL2V9k8WgMzqqaWka4xtEZETy/LfVp1Abqr9hmLOFW+hkkbO5kImEjQGloLrGOQDQHmCgn0IsgoNc87WDM9wY0cXOIAHmuH/Goz8jZJOrInkeZ0URRUdXnc+op2TS53ZXunsxrL6BjMptopXPXHgynj8XySegDUHPP2i7sF0lNUMY3i/u7gD8FS1JVMlY2SNwex4zBwNwQuEwVp4zwAbCnef3kWqKirImhsUtPlbwYaZ7QPC0iCZQq1J2imppGMroWxsleI21ETi6PMeAdf5VZUAhF1r94ZwztvtmCDYhCV0DVJ9q4c6khibqJq6mjI3Ga9vRXYFVXt6zSjfyjxKmJ/N2/uQg3dsIu891gGhkq2EdAwFxVkVV/xKKXESXyMbHSRujaXOADppCA8jqAAFaGuB1BuDrcaiyBlNVs9pnPzyU9O6WnhLg6fMGh2T5iy/wAwFiprDMQiqYmzQuzxyC7Xf0I5FB0oVbx7tI+CobTRsjzGMyl88ndNdb6GHm7ismdsaUxNkJOZ2ghbZ778uCCxWTsojs9jja1j3BjonRSuifE+2djhuOV1L3QKydklE4t2lpaXSSUOk4CKP+JITsGt1Qd1fVtgjMjmuc1upDGl5tvYclUMV9o+H+7ymKotMGENY5rmOzHS+o5LpFbilaf4MQoID/3ZxnlI3DOX5VA7cdkv+pZBT95VVT2l8kjsvE/L8IFmjQ+aC49k/aFRuoo31dUxkzbseHO+J1uD7DcKWpO2sNQT7nBUVQH1xwlrP9byAvPOzHYSSiq4jiFL38M1wDEO9bFLy71oGjfRezxxtaLNAa0aAAAAeSCGGK1bvkw97TvNPCwf7SSsS/FH8GU0Xi98h/YKeRZBAHCKuX+fWkDm2CMR6bZjqpDCsIhpQRCwNLzme7i6R27jzXehA0k1rfJYgcS5BmldapqdrxZ3DoSFxuwSA/SQdw910EkgqFmwWQaxVL2HZ3xD0sonE8WqqZwjY4VMrjYRx2eR1cLaeaDf29tLHDSAZn1NREABxaxjg5zvL91aAqJhjMQbUuqquDvH5MjGgG0Y52y3spw9o5G6Ooam/wCmPMPPRBy4tP3+IxUb3lsDYHzOY1xb3zzbK0kcgL6KtdvMFFHH3scxAkkytjI+IG2gYeY/5U1jtHJiBaW0UsUrPkqHvERYPxxW/B+xbWytqKyZ9XOzVneOJZGdwDxKCDxrCDQ4UamWoqTWNYwtd37wGyuIAaG8La81YsGwSWeJkuJSume5jD3AOSJlxzaPmduSpvFMLhqmCOojEkYc1+V17ZhwK7A2w8EFC7LY9FSOqIZXltOypk7lzjmMbb6xu5gX4Ll9oXaRtTRvZRxyy926OR07GODYspuCCeJV4qsDpZXZpKeN7jxc5gufFdcVOxjcjWNawfSAAPJBWOzfZKlbSM72PvXzRh8j5LuJc8XNtuK58KqnYfE+iqxNka6RsNS2KSZroXfKCWg2c29tVdAEWQeXYbJW1GHx4ZTUskOndTVcrHMjENzd7L2JLtlY6DDajCgWUsZq6RxzCLOGywu+rKTo5p425K3BNBS8XqKqvYYG4cY2u0dJVBnwjnkG/VSuAdlaakaC2Jpl4l9uB/TfgFPWRZBC1/Z5r5TUQSyUs7gA+SLKRIB97HAg+KbcJqfqr5T/AJYoG/8AqVNWSQQ57Pxu/nSzzX5PmcAfwywXThuC01MP4ELI+oaMx8XHVd9kIBYiMXvYXta9hcja6yQgSaLIQCLoQEBdCaSBrU9lyDzF/I8VsQEGAeftPotUkr/pjv1c4ALoTQR7qSWT+ZJZv2Ri1/yt1HQRQ/y2BpPE8SfErqQgSEIQCEJoBJAQgEIQgaSEIGldCEAhCEAmkhA0JIQNJAQgLppBCBpIQgE0kBAIQmgQQUFCAQhCAQhBQCLoTQJCLIQCEIQCEIQFkIQgEIQgEIQgEIQgLIKaSBhJCEDSQhAICEIGkmhAk0JIBNJF0AmhJAJpXQgaEk0CQhNAIQhAJJpIBCE0AhJAQBTQhAkJoQIoQmgEkJoFZNK6aASTQgEJIQMpIQgEJpIBNCECTSTQJNJCBpIQgaSAgoGkhCAQhCBoQhAJJpIAISTQCLpWRlQJ0gHEjzWk1jLgC5ubaArdkGwTyjZB/9k="/>
          <p:cNvSpPr>
            <a:spLocks noChangeAspect="1" noChangeArrowheads="1"/>
          </p:cNvSpPr>
          <p:nvPr/>
        </p:nvSpPr>
        <p:spPr bwMode="auto">
          <a:xfrm>
            <a:off x="155575" y="-1089025"/>
            <a:ext cx="3048000" cy="227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Espaço Reservado para Conteúdo 9" descr="Índi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Quais são suas metas para alcançar os seus sonhos?</a:t>
            </a:r>
            <a:endParaRPr lang="pt-BR" dirty="0"/>
          </a:p>
        </p:txBody>
      </p:sp>
      <p:pic>
        <p:nvPicPr>
          <p:cNvPr id="6" name="Espaço Reservado para Conteúdo 5" descr="20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7" y="3340100"/>
            <a:ext cx="2143125" cy="2143125"/>
          </a:xfrm>
        </p:spPr>
      </p:pic>
      <p:sp>
        <p:nvSpPr>
          <p:cNvPr id="50178" name="AutoShape 2" descr="data:image/jpeg;base64,/9j/4AAQSkZJRgABAQAAAQABAAD/2wCEAAkGBhQPERQRExQWFRUUGBsXFhgWGBoUGxgaGBYWFRYcGRkYHSYfHRwjGhcbIC8gJCcrLCwsFyIxNTEqNyYrLSkBCQoKDgwOGg8PGiwkHyIqLi4vKSk1LC8qLSwsKi0sLCkpKSwpLCwpKTUsLCksKi0pKS0sLSkpLCosLCktKiwpLv/AABEIAOEA4QMBIgACEQEDEQH/xAAcAAEAAgMBAQEAAAAAAAAAAAAABQYBBAcDAgj/xABGEAACAQMCAwUFAwgHBwUAAAABAgMABBESIQUxQQYTIlFhBzJxgZEjQqEUM1JicoKxwRVDkqKy0fAWJFNjc4PCNDVEdLP/xAAaAQEAAwEBAQAAAAAAAAAAAAAAAQIDBAUG/8QALREAAgIBAwMBCAIDAQAAAAAAAAECAxESITEEQfBREyJhkaGx0fFx4TKBwRT/2gAMAwEAAhEDEQA/AO40pWre8SSHGsnfkArOT8FUE1KTbwg3g2qV5W10sqh0IZT1FetQ1jkClQvFOOFHMcYUlF1OWzgZ91dupAJ9B8RUnY3PexpJjGtQ2PLIzV5VyjFSfcqpJtpHvSlKoWFK87i4WNS7HCqMk+grysr9ZgSufCcEEEEHGeR9KnS8ZIz2NmlKVBIpSlAKUpQClKUApSlAKUpQClKUApSlAKUpQGKUpQGapvabiWiWaULr7mNUVRzLudRX55j+tXEnFUvhv280ROD3sjzn1Rdk/BovpXX0qSbk+F+/smYXbpR9WSfZu5AlkQe66rKnkc+B8fRT+9UjxnincqAo1SPsi/xY+SjmfpzNVkhrV9gS1sSQqjJeFs4Cjr4RgDq0Qr0jV7qU5yrybtvvDDnAXbk5x9cnJ0itpUxc9b48+mN/pyZxsajoXPBGS3OpLqMAnTHvIeckkgkDkfDSB+A2ArocS4AHkBVKv41V5UQAKssEKgdF+xH/AJmrJ2juSkOlThpGEYI5jV7xHqFBPyqOoWvSl3/CJq93U2ecvaQaiI42kCnBYEKuRsQCTvjl5evOpCxvVmQSLyPQ8wQcEH1BGK58gEkqtoIWCQpCMEFiqtGVjB55JbL8tKgctRFsFpLBahUz3hYs+nBI1sWbTq22J69BUX0Qgkly/Px9i1dkpNt8H32pk+zjj6ySKPkn2rfghHzp2Xj+zkkP9ZIxH7K/Zr9QmfnVdh4h3v2zyyuI1YgShEwBkM4Couc4IDHYgbedfL8Mkhg70ROqquQkl1JgBjnGkFwG3wAAeeBWnscQ9m3vnxbtfAzVmZ6ki63fEY4Rl3Vfid/kOZrxs+NRTNpUtq3wGR4ycc8BwM/KqvwvhhlYIiJEwAMzoAxUkDCKxHibH3iOQBxuMfXCgTNEoYsBPKVZve0IJF59d8DPkayfTQSe+6/H9epdWyeHjZl1qPu+ORRNoYnIGWwCQo/WI2Fe/EL9IELucAcupJOwAHUk7AVULSFpHiikwvf63mbIJL+Fu7GNt1LDOdhHt0IypqU05S48yaWT0tJcsu4NZrR4lxNbdQTux2RBzY+Q/meQHOtXgF/JNrL4IBwCo21ZOoKeoXYZ8wayVctOvsX1LOCYpSlZlhSlKAUpSgFKUoBSlKAUpSgMUpSgNDtBMUtpmXYiNsHy25/Ln8qh+CRhLpVA27lgPTS8f8iPpVmdAwIIyDsR6Gtaz4VHCSUXBO2SS23kNROB6Dat4WqMHEzlBuSl6HjxPhAmKuG0OoIBxqBBwSGGRkZGeYr04ZwsQA76mY5ZjzJ5D4ADYCt2lZ+0lp052LaVnPcpHEHCvKT926jJPkO9hIz6BcfKpztOnhhf7qS5b4Mjxg/VhX3fdn+8dnV9Hee+NOrOBpyN9jgAb55CpP8AJl0d2QCuNODvkYxvXTK6PutdufkkZRrfvJ9yq8JvBAXaSKSSXUwVlCkFC2UCnICYGAc43GSTzOL6+lum7rTtz7lTnbznfkF/VHPH3twJk9mIvOQDyEjgc87HOQPQGpC0sUhXTGoUeQGN/M+ZqZX151Jb/b6/b5kRrnjS3t8Ci/0bpkmXOppJYYWbkCo0lgo6KBI4A+PnmrL2nziBfumXf91HZP7wB+IFa97wGQyMV0lWkEgbUVKMMZ2A33GfXODU7d2azJocZH03G4II5EHrVrLk3GTef0kRGt4kuCnwcSeOBo9LRFnYyStgk6nIAiUElm06QuemOeMV5a2h0E4tXjP2evDoUI0gNuBkjGVDAgjmRubZacCiibWAWbozsXI/ZzsvyrfIqH1MU9o8+fH6/Qexbxl8FPgtZbtw2onH9aV0ogxg9yh5sR945xnmfdrXurFIZWtoWwNPegg6jDKHG7Enm5JfHXD551ZuPQSPGBGCRnxKpCsVwdgSR1x1FRth2bLbSqqRjlEv3v8AqEbEfqj1yTV4XrGpvC9PPxj5siVb4XPqanD+GvdNrLsVOzzci4/Qhx7qfrDy2yfELZBAsahFACqMADYACvoAKOgA+QAqJm7Tx5xGry46oAF8jhnKqfkTXNOU7nstkapRrW7JilaPD+MJOSoyrruUbYgee2QR6gkbVvVhKLi8M0TT3QpXhd3qQrrkYKvmTjc7ADzPpUYe1C52hmK/paVX+6zB/wC7V41ylukQ5KPLJqlatjxOOcEo2ccwchlPkyncH41tVRpp4ZbkUqOv+OxxNoGXk/QTcgebHko+J36ZrYsL4TJrAI3IIPMEHBH1FWcJJamtiNSzg2aVr316sK62ydwABzJJwBWinaeAjdiDnBUo2rPlgA5+Wc0VcpLKRDklyyWpUOO1ER5LKf8AtOv+MA1I2d4sq615bjcYII2IIPI0lXKO7QUk+Ge1KUqhYzSlKAUpSgFKUoBSlKAUpSgFKUoBSlKAr/aSN3ZV0u8ZXdUGQzZ5PjpjzOnnmvm27MmRQZ3dTsQkTtGqfvLgufPPh25VYWbG52qtcX4+JFKRNiMbPKOudtMX6RPLIz5DJ5ddU7JJRhtjv5+2YTjBPVIjYJGBRg2p0m7tHAwZB3mhsgbbqDnG3h1Y2FW/iN8IIzI2+OQHNidlUepO1RPAeDkESuunSMRR/wDDXGMn9Yj6DbzJ+e0EmqaKP7qq0h/a2RfwLH4gVezTZYo9ln9ed2VjmuDbI3Ek0o5PORnfOiFTtn4cx+k5zyHKV/2WOn/1EocggthMbjmEK6Rjpt03zvn17KwD8nWX70/2jH0bdB+6uB8qkL/iCQLqc46Acyx6BQNyT5VWy2WvRDtt58CYVrGZclSkkeB2ZtpICAzDYSRnDHbyKk7HkynpzluOzSl9C97oIGO6U5cnOQX+6Bt1U+tRTRvcykEYecjUvMRwrt4iNs4JH7T7ZAzV1Aq901BxbWX+v+5K1Rymk9slG7qSCRVZUjjMbyFB4nyGQAs2cZILZG+45mrP2dtyltED7xXW37T+NvxJqv8Aac65Zx07lIx8XMmr8CtWW44pDBgSSxpyADOq+nU0vblCOFu/T+P7JqilKR639iJkKNkciCOYIOQRnqDVZ4tZGLCCd2kO6oqxjbllyyNhR5gZJ2GeVWyOQMAQQQeRFQdz2ed5HYShA5ySFDPywAC2VAH7J/jnGiel4k9vj+i9sdSylllcsrnQTCZ/Ep+0mn8KjO+EGAGwMDngdSSCKu3C7RYowqNqHPVkHUTuTkbb+m1QXFeENbRPKLlyVXYSLGwZugxGqsSTtgHrXp2bJWV0AwugOy9FckjbpuAcgeWeu+92LIaovz5L1/gzrWiWlrksdKzSvPOoUpSgFKUoBSlYzQGaVqX/ABaG3UvNLHEo5mR1QDJwN2I6kD51VLz2xcNjcRJM08hOAtvG8xJ8lIGk/I0BdqVUoe1t5cAGDhk6g75u5I7YfNQZHz6aa3I4uIyYLSWkA6qsctyefR2eIDb9Q/OgLDSoSfgE0jAvfXAG2UiWGNTj17syD5PWvLa3loWkjc3qE5MUpWORRvnunVQjdMI4GeslAWOsE1G8D7QxXqFoiwKnTIjqY5I2xnTIjAFTv8D0zUmaApl3em4wzhnD/moVGcjGQWGwYkbnUdIyOu5+p+z00xVmgi8G6a5mDKcEHASNgDjqD1q0W/DY42LIiqx5kDetmux9Tp/wXn+n+zD2OXmTyUwcNmTmk6k43ineRRyyACwx/YG2/On9Gyxnv2V9ONBQkyMo2Ic7k885AJ2OaudYqP8A1S9PuPYr1ZR7Pi7QqIYrmLQuyqU7yRRn3RpcbAEAZXIxvmti2sZZm1qGLHbvpxjAPMImx+QCg+ZqW7Vdq7fhcBuJzgclVcF3bGdKg9fU4AG5IqE7Q9r5HhgaywTOqyqX8GUY+ADIONXqNh8dq2dYopyUft+F9TSrpZWSUc5LTw3hawA4yzNuznmx/kPIDYVCcT45IJWj7xYsHAULqkbf3hqzkHPRT8elQHZn2jH8oNrd6o5M6dLhNmHPSyeFh/lkbA10YVjVem3KSz/PjNLqHD3U/wDaKKyalfUk0rSAH7VGTvDjCj3QF5AchjnUnZ9mpVAwYIc7sEQud/1sqM5zuV38qtFK6JdVJrEVjz5fQ51RHvuQPFLRoYY0QyFFJ1lM6zkE58G/vHku9RS8XlVcCaUjGcNCXcdcDCZO22CCfjVzpVY3pLEln5fhlpVtvKeCnRWE0zBiJGI92S4wqrnO6xqAc4/VXY89zVl4Zw0QLpBLMxy7HmxxjJx8MY6AVuUqtlzntwiY1qO/cxSlKwNDNKUoBSlKAwa4P27sOKWcl1Kk3d2s8xkZbaU+HJCgnOhwzbEqrYJznArvNQvEODhg6lQ8bghlYasg8wR94UwCidjvZNw24jjvTJLd68MGkOjDA4IZUw2oEYIZjyq+2MFvbAx20AXSSCIYwgz1ydgTv59a5pwq8fs9fd2xY8OuW2Zj4YGY4yTvjTsCTjKnO5U1e+1M95blbmzSKZAp76FiY2kG2ho5PdBXrkcieeBQEb2w7SzrdcPs4VeNpphI+6ZeKLLPHsTjUAd+ugjIzVzS6DIHXJB32G/08/TpXNuy078R45JetBJCkNuI8SqVZXzpA3HPxTeuMZxnFdA/NzafuSgkdMOvPH7S7/FCetQgekl4+MiPA85HVB+GqtQcRZ/dkj/7atP6c1IH1Fb62CA50gnzYaj9Wya98VIK/wAb7L966XULCK8iGEl07SDBzFOB78RPTmCAVIIre4FxoXKHKmOWM6ZomxqjbnjbYqRurDZgc+eJOoPj3DmVheQLmeJcMgwO/izlojnYsMlkJ5NtkB3yBOUrX4ffJcRJNGdSSKHRh1VhkH6GtigFRfaPtFDw+3e5nbCKNgManb7qICRlidgPmcAE17cZ4zFZwvPO4SNBkk/gAOZYnYAbk1xwiTtHJ+W3OY7KNzHbw6iveHSdRyCMt1LqTjQV5Ak1nJRTk+xaMXJ4QsLObi9yvEb7CqCr2kIbICAd4CANiu6MSd2ZDkADSZO+4g8lzMsjEsrKVBGPs2RSMdMB9e3TIrR7SSPb3EMqgKioqRgABV7vI0ADYLpI2+Na/aAm87q4tTiaMYKnPx0kDn15c888ivKlZKyWrPutfL+T0aGqJJ43T3+K+Bo9srT7NZRsyMMHrg+vmGwR5V2jsVxFrnh9rM3vSQxlvVtIDH5nNcUd57+SPhzQmGWUhixy4WMAnvNGAxGoAfzru/BOFLaW8NshJWGNY1JxkhFCgnG2TjNd3TxcY7mXW2QsszDxm9SlK6ThFKUoBSlKAxSlKAzSlKAUpSgFKUoCtdsezEd5A8b+62DkbFXByrD5/wAfU1BeyDjzz20tlcfnrJ+6YH/h7qm+ADgq6bdEBPMZv8seoFT1GK5ZEf6P7RRtkhL+IxsOhljwMnfGwVR8ZD50B0r+jgQFLyEAAe+VzgYydOMk9a+lsY0OrSoI+8dyP3jvVb7c9s14a9ssnerHMzB5Y0DhAq53zkls4OkAkqGI93B8+1PaG1sbI3uVuDIB3BdtYkZgWXB5aQBqJA5KetAWeHikTytCrq0iKrsoOSqvnSTjlnBx8K26pXs+4G9vazPOGF1PJ3s5XGrLKrqgzkAKrY0jYHVipw2Zb+qdv+tMcf2VLD8KAkZ76OP33Vf2mA/jS2vklzoOcdcHHyJGD8qjhH3fI20PwXUfrlf4Vu2IbBLSCQHlhQoH4nP1oDQ4HD3E1xbj3dffxjBwqzli6gnn9ssjY6CRRyxW/wAX4tFaQvPM4SOMZZj9AAOZJJAAG5JAFa3FJlgcXUjhIo4pBIzHAALRMpPw0tj9o+dcsvpJe0U6TSK8XDoTqhjbwm4JDL3jAEEbcugDYBOWrK22NUdUuC8IOb0o8Wnl7RXHfzrpsIy6xQsWDMSmnvCUYeMas6skLgqAd2a33vCe9jLoF125EkYPhUthkKbbDVG7qD0LA4OMV7xQhFCqAABgAbAAbAACvKx4hFM8kUcqO8e7ojBivTLY5AevnXzsuqsut14yl2/J6qphXDGcN9yCvrhLqEAAlX55BVlKnBUjmsitkEcwdqrUPZ647/uLVg0v6WSndAgka2HXY8gcdR0qzcS4I11dKlmWWUkNcSKfso0IA1SDcNKVACgeI4BOAMi89kOyCcOi7sMZXJJaVlAdsnO5Fel0lblHUv8AF9mcd88PD59UeXYzsWnDoySe9uJd5pm95z5DO4QdF+fOrLSleolg4xSlKkClKUApSlAYpSlAZpSlAKUpQClKUArmPtgh7pYLsMVNtcwykjbwswRhkdCdJPwrp1Uj2tWok4dcgj+pdvnHiRfxAoCb7S28c9me9RXQmNirbgjWv+fPpVFsPZRDBeRyflLTW0DmSODDyMrZVlUlSRjUNROAW0KDnc10HgOJbSLWAwKjIIyDyI5/62qTRQBgDA8htTANGxJd5jpdVYrjUCpPhwSM7+X0r0/oqPqC37bM/wDiJrzj47C1wbVX1SqneMqgtoXIA1sBhSegJycEgVIUB5RW6p7qqvwAH8KXV0sSNJIwREBZmY4CgDJJJ5ACklyqgsWACgliSAAAMkk9BiuVcdv249KEBZeFxN0JQ3rqdtxuIFI59SNt946WWRrjqk8ItCDm9MTX4lfP2hlDHUnDI2yi+6126Np1MOYjBBGDg/M5S0JtXwMAAAAAAAAAAADYAAbAAdBsK9ZrmO1jM8xAAGQD6+6Tj8F5mvmb75dVP0S8+Z7VdcenjvyVz2jXEsPDpHiOlnIXPXQQxYg9M4055+LbzrXHFbPh9kIbNlbUulQmDI7Fca5Ao1FiOmP1QMDAmrLsvJxllmvAyWmdSW+SrT7Aq8rKwIUcwg6gHOBv6cO7GWfDeMWototBkt7lm1O8mCr24Ur3jHScFhkdGNez0nT6K0ntvn9nnW9Rmba9PMFp7FcPaCxt4nTQ6xqGXbw+SnBIyBgc+lTlKV6ByClKUApSlAKUpQClKUBilKUBmlKUApSlAKUpQCqj7T//AG+5/wDrz/8A5/51bqpntLfVavENzLohAHMm4lSH/wAqA9LnjScP4SJZS4CoseUGWVnIjU4HkxHKtXtlx2CztUkjHfz3OFtlZ3lDswUBsFsFRqHlkso21Zqw8ZtEFlJE4DKYyhDbg6vD19TVR7P9iIbS8Fwbg3EcIK20Sq0hi1EnxFMg6dT42HvZO4zUAk+xfZccOUqfHPJEZbhxjU7lyQAdhhcsANhzO2TUpJZFgWaDVjcm4nyMdThdaj8BW7YszzSSFGRdKIuoYJwZGY8+XiH0qjcf4seMO8EbFeHxsVlkUlWvHU4aKIjcQKdnkHve6vnVZzjCLlLhFoxcnhGjxS/HF2MMAEXDUbEjIO7N46ndUK4PcAjBfmxBA6lZpFCgAAAAYAAAAA2AAGwAHQUijCgKqgAAKqqAAANlCgbAAbACsX/EEtV1PlnJwiINbM2M6UVd3fbkNh+I+a6i+fVT247Lzue1VXHp4/Hz6Gb27jtYzNMQAOQPn026k9F616cE7LPdyC7vlwow0Fu33OuubzfYbfd3B8h99n+zrG4juL4AzsGeGEHUluq6ck/pynWMvyHIcsn27X8faTvLS1GZUALyatKRMMOibe/IdvBsArZYjKg+p03SKla5+f2efbdK6WmJY4eMxOFKsCHCMuATqEmrRgYzuFY+gBJwKqHEb3PaS1i38NjI39uQ/X81/CofhPD7kFdZVFUIApOrworaVIU74ITVvuAwz4mz8niXe9pLGU6QZLJkZdXuOrXIcDIGrxqQOWQCemK7q7FMxtpdfJ1ilYFZrYxFKUoBSlKAUpSgFKUoDFKUoDNKUoBSlKAUpSgFU3ip7/idrB0VpLhxzBECCNAf+7MjD/p1cqpXZY99xO+m6RKlsvod55MfHvUH7nwoC5SRBhggEeRGRWQMcqrZ7SJPfPYJMYniQMw0gMzHBwhkUggKQcgdfQ159qpDZQGSN5HuHIig1yMR3j5GooCFIUZcjH3cc8UBocf4z/SDy2kL6YIiUunRsPI+ATbxYORzHeP0B0jcnHlDAFCoqhVUBVVRgKBsAo6AVocL4atrCsKE+Ebsd2ZjuzMerEknPrX3bcaWWQ28BWa4AOEBJVSAfzroGEYH6255DJxXidarL2lFbebnq0KNKblyavA+MSzI10wjS2ZW7lcEysASA7OzBI1bHLSxwemRVi7B8ISaKLiUnjnnjDLkeGBHGe7iB5eTPzYjoMKK7w32JumiOTiEhgXfuUjCAE+JgrszeHVn7ucHn1qS4p2Du7I97we5MYHO0nJkgbfOI9WTF12HpuoFelV00K3lI4bLnNFxMAa6V98xRMo8vtnQn5juB8M+tc57OXhNupO0rSyGUDfMhuH78b9QxJ+GOlbHCPbEsMht+J272lxnxEAlD7qh8HdUJ1bgsvhPiORU1/sbDcSPeWV00Qn8biLu5YZHIyZNDA4ZgQSVIzsTvknS2GtYRPT2qqWWjR4lxSO1iaaZtKIMk8/kAOtUzhaSpxbg88yGN7kTtofIKq811Ii8tmCzDy54JFS/tP7Ei34VNcyzy3E8bRFHY92sZaaNDoijwo2JGW1Nvzqu+0rtVM8/DLxRoZLWK5UqM4afxOMnYgaNPLqc89nT0Nbdx1HUe0/g/QArNV/sX2ui4nbLNGy6wAJUB3Rt9iOYBwSM9Kn62aaeGc5mlKVAFKUoBSlKAUpSgMUpSgM0pSgFKUoBSlKAwTVL9lq6rXvz71wzXB8/tpHkUH4KVHyq18VfTBKw5iNz9FNQfYaERW8UQ+5DEB+6gWgK72y7HvfSTXdsSt3ayJ3LA6SwjRXKeLw51Nlc7Z8JIDNVUvu0vEOMXMMdtFomgGiTVhY1lVvtySx904UFd2GCOpNdkfgsRLEqTrOpgWYqTgAnTnT08q9VEUACju4x0HhT05bVDWSU8FQi9n7zDVdzsdsmG2JiQ7bqZTiRhq5EGPbmDU9wzhjWyCK3t7eCMcgpP1KqgyfXNTQNZoklwG292RbW1y39dGn7MRJ+rP8AyrZvrnuYy2cnZV1bZdiEQHHm7AbedbRqG4/clZrFByluSrDzCWtzMPo8an5VJB98X7L297CILmNZVUAAt7wIGNSsPEreoOa5teeym94W7XHCbo6R4jBKdOrG+M7I/IDxBTjm1dgrT4xJpt5mHMRufohNAcB9m3FXu+I4ucyflRZZ9fJy0BUB02UjIXC4wOQ5CrD2is+/4VaXDbtbM1tJnbCk6U28xpQdPzhqj9kr0wXqyA4CTwk9PCGAf+7muq8F4ctyvFeGEgFndo874OshWA/VZY2r0J4hJS85x/0pH3otHLuxHak8GvQxJMLeGUb7xn7w82XGevIjbUTX6ZhnDqGUhlYAqQcggjIIPlivyrxWwZ0JIKyISCpxsQcOp9QR9RXU/YZ2wMkJsZTkx5MJP6HMpk9RuQPLywKp1FXdEQkdbpSlcRoKUpQClKUApSlAYpSlAZpSlAKUpQClKUB43cWuN0/SUj6giqz2RnBWFhyeIY+ahh/CrZVS0mGVlHONtgNvDsyD+yQPiDUoE2IjM8is7KqMFCodOQUVskjxcyRsRyr3j4VEucIu/MkZJ+JO9a80wjkWXP2coCMegO5jY+QOoqfitej8XUnEYaU/8sZHzc4UfDNQDx4fcMIWUY1wkxnWcDw+6WIyd0w3zrTHEGfldKfS3hMmPnl/5Vs2cEv5Q8jIqRyKAy6tR1LsDsMbrsRnoKlwKAq8lm79L2T1aRYF5csKVP4VjtCggHDpN1WG7jVssXI76Ga2A1Hc+OZRk1aqiO1nBje2c1up0u6/Zt+jIpDxN8nVT8qAl6he20xTh14w5i3lx8e7bFfHYrtGOI2cVxjDkaZV5FJU8MikHcYYbZ6EVI8X4cLmCWBiVEqMhI5jUMZFTFpNNkM/K1ncBRcsfMDfHMllHP410y79otja3r3lu73UsseGhjQoquyx51TNtpyu+lWIJ9MVRu2XZmOwuntlZpCJUBdhp95FlbCgnYBsZPrUnwzgJktrmVBtbqjHA/TkCn6IHY/sivTlDWll7fkyUnHggu0HFJbu6e4Krb9/IPAhLaSwUE52zlhqPLdjVt9n/s/uTOl3CwKpIAzMwXdWV22BLHw7Yxvr54zio8cH2WRzBGPqN67X7GLjVazD/mhvk0UeP8Jqtq9nHb6/ILdnQRWaUrzTYUpSgFKUoBSlKAxSlKAzSlKAUpSgFKUoBVQ7Yyfks0V0fzUmm3mO50Ese4fyC6mZCcf1ib4FW+tPjHDEuoJIJFDJIhQg8twR8viNxQGvwmUOhjYA46HfIz/nUmBiuYdl+0D2dwOHXTEzR57mRv8A5MY9f+Io2YHc6dW+a6XHcArrB8PPPp61LB60qoX3tPtFkaCDvbydTgx2qGTT4tJLOcIoB5kttUNPx3it1y7iwT0/3ub7wPi2iGxBGAdxz6VAOiyzBFLMQqjckkAAepPKqpe+0+yXKwubluX+7o84HxaJWqLt+wAuDquTLdkHIN25dQeXhiwEG3kvzq22XZ6ONdO2ByCgKAPIAdKA5db8TurTiUk9ta3Atb1172MKvhmbbvVUEsoJ3Ysq8zk7KK61wzvNGZfePTy9CcDJ+VbKRhRgDArX4lxOK2jaaaRIo195nYKB0Ayep6DrQH537dXPf8WlxyWSQn9w9yP8FdI9mvA+/wCG3aPyuWeIH9XugnP0Zmrl62sl7xCea3hmkRy7RsInGsM3eA5KjGQ4IzjYjlmv0L2W4P8AkdpFAcakXxkci7Es5HpqJx6V3W2JVpRfiMorfc/N3EYW7lwwwyg6l54ZeY+RH4V0j2BXJYXA6aIvqjSqf4ivHtV7ObmS9mEEQMUxMoclVRS/ik1EnIOvOwB2IPnUd7J+KQ8LuJI7qeNVZSqSgkxMdSneQqAvukgnAOsYJq11sZR55REYvJ3alfEUwYZUgg8iDkfUV9155sKUpQEbPxnS7IEZtOxII8gf515tx0g4MTZPLcHPwxUObgamOrGvWQc4xqbIx8jX1FOMqAxOMnJ32O3P5iuN3SyXwiWbj+OcTD4kD+NfXCu0CXJwm4wSCCGHhIBG3XeoaZiUw5DZPl0I0kf6861uzFslvKsaRLHliSUXCvlCoPodlGDyxtkYqY2ybJ0rBdcVmlK6zMUpSgFKUoBSlKAVg1mlAVjth2Liv0AK4ZW1hlbQ6kdVYbgnkcc8/CqDbdmri/bVxGRhADhbWGVlVl3wZHGCzZ0nffw/dzgdlqNbgKFy5Jwd9PIZPPcb1IK/w7heV7m3ijghB92NQi/FsDxN/rarHZ8HSLpqPmfxwOlbkUIUYUAAdBtX3TIMYrNKVANa/ikdGETiN8eFmTvAD6rqXI+YrinHvZ1xniFyzTukgVjoaRlWIKSQO7jUtjI81z5k867pSgOTdlfZNfWs8M73sSmIjKRwiTwcmRGkwFyuV1BcgH5V1is0oDT4tad9BLFgHvEZMMSoIYFTkruNieVcfvvZBxEuxjeyCNnCFpsAcgPEjE/M12ylCcnFuynst4tw+4EkM9rCucsoaWRHHVTGVXY/tDkMEV2aLOBnGcb42GeuPSvulCBWGrNKA5Y/FJEABOkqT4SApwoYYOR5gc/OvocWkbGVzsScrgemMrnOP9c8b/F7d3mk+zZi5542CpkHfzI04HqfKsRwTKrHuycKXwQ3UF8AjmQSF0jfY8ts4RqzyTqwR54oy7gY3zkqNhjyA5n9HnW5wnicjzxIPES6kgAEqveZOrA2AXH4+RNe17ZSrnKMSVUAKC6rktqJIxnGR5Z9Bkj27N2zpNHmNlKkhieobUenQbD5fMpV6cYClkvdKUrcgxSlKAUpSgFKUoBSlKAUpSgFKUoBSlKAUpSgFKUoBSlKAUpSgFBWaUBptzr7SlKANXzD71YpQHrSlKA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50180" name="AutoShape 4" descr="data:image/jpeg;base64,/9j/4AAQSkZJRgABAQAAAQABAAD/2wCEAAkGBhQPERQRExQWFRUUGBsXFhgWGBoUGxgaGBYWFRYcGRkYHSYfHRwjGhcbIC8gJCcrLCwsFyIxNTEqNyYrLSkBCQoKDgwOGg8PGiwkHyIqLi4vKSk1LC8qLSwsKi0sLCkpKSwpLCwpKTUsLCksKi0pKS0sLSkpLCosLCktKiwpLv/AABEIAOEA4QMBIgACEQEDEQH/xAAcAAEAAgMBAQEAAAAAAAAAAAAABQYBBAcDAgj/xABGEAACAQMCAwUFAwgHBwUAAAABAgMABBESIQUxQQYTIlFhBzJxgZEjQqEUM1JicoKxwRVDkqKy0fAWJFNjc4PCNDVEdLP/xAAaAQEAAwEBAQAAAAAAAAAAAAAAAQIDBAUG/8QALREAAgIBAwMBCAIDAQAAAAAAAAECAxESITEEQfBREyJhkaGx0fFx4TKBwRT/2gAMAwEAAhEDEQA/AO40pWre8SSHGsnfkArOT8FUE1KTbwg3g2qV5W10sqh0IZT1FetQ1jkClQvFOOFHMcYUlF1OWzgZ91dupAJ9B8RUnY3PexpJjGtQ2PLIzV5VyjFSfcqpJtpHvSlKoWFK87i4WNS7HCqMk+grysr9ZgSufCcEEEEHGeR9KnS8ZIz2NmlKVBIpSlAKUpQClKUApSlAKUpQClKUApSlAKUpQGKUpQGapvabiWiWaULr7mNUVRzLudRX55j+tXEnFUvhv280ROD3sjzn1Rdk/BovpXX0qSbk+F+/smYXbpR9WSfZu5AlkQe66rKnkc+B8fRT+9UjxnincqAo1SPsi/xY+SjmfpzNVkhrV9gS1sSQqjJeFs4Cjr4RgDq0Qr0jV7qU5yrybtvvDDnAXbk5x9cnJ0itpUxc9b48+mN/pyZxsajoXPBGS3OpLqMAnTHvIeckkgkDkfDSB+A2ArocS4AHkBVKv41V5UQAKssEKgdF+xH/AJmrJ2juSkOlThpGEYI5jV7xHqFBPyqOoWvSl3/CJq93U2ecvaQaiI42kCnBYEKuRsQCTvjl5evOpCxvVmQSLyPQ8wQcEH1BGK58gEkqtoIWCQpCMEFiqtGVjB55JbL8tKgctRFsFpLBahUz3hYs+nBI1sWbTq22J69BUX0Qgkly/Px9i1dkpNt8H32pk+zjj6ySKPkn2rfghHzp2Xj+zkkP9ZIxH7K/Zr9QmfnVdh4h3v2zyyuI1YgShEwBkM4Couc4IDHYgbedfL8Mkhg70ROqquQkl1JgBjnGkFwG3wAAeeBWnscQ9m3vnxbtfAzVmZ6ki63fEY4Rl3Vfid/kOZrxs+NRTNpUtq3wGR4ycc8BwM/KqvwvhhlYIiJEwAMzoAxUkDCKxHibH3iOQBxuMfXCgTNEoYsBPKVZve0IJF59d8DPkayfTQSe+6/H9epdWyeHjZl1qPu+ORRNoYnIGWwCQo/WI2Fe/EL9IELucAcupJOwAHUk7AVULSFpHiikwvf63mbIJL+Fu7GNt1LDOdhHt0IypqU05S48yaWT0tJcsu4NZrR4lxNbdQTux2RBzY+Q/meQHOtXgF/JNrL4IBwCo21ZOoKeoXYZ8wayVctOvsX1LOCYpSlZlhSlKAUpSgFKUoBSlKAUpSgMUpSgNDtBMUtpmXYiNsHy25/Ln8qh+CRhLpVA27lgPTS8f8iPpVmdAwIIyDsR6Gtaz4VHCSUXBO2SS23kNROB6Dat4WqMHEzlBuSl6HjxPhAmKuG0OoIBxqBBwSGGRkZGeYr04ZwsQA76mY5ZjzJ5D4ADYCt2lZ+0lp052LaVnPcpHEHCvKT926jJPkO9hIz6BcfKpztOnhhf7qS5b4Mjxg/VhX3fdn+8dnV9Hee+NOrOBpyN9jgAb55CpP8AJl0d2QCuNODvkYxvXTK6PutdufkkZRrfvJ9yq8JvBAXaSKSSXUwVlCkFC2UCnICYGAc43GSTzOL6+lum7rTtz7lTnbznfkF/VHPH3twJk9mIvOQDyEjgc87HOQPQGpC0sUhXTGoUeQGN/M+ZqZX151Jb/b6/b5kRrnjS3t8Ci/0bpkmXOppJYYWbkCo0lgo6KBI4A+PnmrL2nziBfumXf91HZP7wB+IFa97wGQyMV0lWkEgbUVKMMZ2A33GfXODU7d2azJocZH03G4II5EHrVrLk3GTef0kRGt4kuCnwcSeOBo9LRFnYyStgk6nIAiUElm06QuemOeMV5a2h0E4tXjP2evDoUI0gNuBkjGVDAgjmRubZacCiibWAWbozsXI/ZzsvyrfIqH1MU9o8+fH6/Qexbxl8FPgtZbtw2onH9aV0ogxg9yh5sR945xnmfdrXurFIZWtoWwNPegg6jDKHG7Enm5JfHXD551ZuPQSPGBGCRnxKpCsVwdgSR1x1FRth2bLbSqqRjlEv3v8AqEbEfqj1yTV4XrGpvC9PPxj5siVb4XPqanD+GvdNrLsVOzzci4/Qhx7qfrDy2yfELZBAsahFACqMADYACvoAKOgA+QAqJm7Tx5xGry46oAF8jhnKqfkTXNOU7nstkapRrW7JilaPD+MJOSoyrruUbYgee2QR6gkbVvVhKLi8M0TT3QpXhd3qQrrkYKvmTjc7ADzPpUYe1C52hmK/paVX+6zB/wC7V41ylukQ5KPLJqlatjxOOcEo2ccwchlPkyncH41tVRpp4ZbkUqOv+OxxNoGXk/QTcgebHko+J36ZrYsL4TJrAI3IIPMEHBH1FWcJJamtiNSzg2aVr316sK62ydwABzJJwBWinaeAjdiDnBUo2rPlgA5+Wc0VcpLKRDklyyWpUOO1ER5LKf8AtOv+MA1I2d4sq615bjcYII2IIPI0lXKO7QUk+Ge1KUqhYzSlKAUpSgFKUoBSlKAUpSgFKUoBSlKAr/aSN3ZV0u8ZXdUGQzZ5PjpjzOnnmvm27MmRQZ3dTsQkTtGqfvLgufPPh25VYWbG52qtcX4+JFKRNiMbPKOudtMX6RPLIz5DJ5ddU7JJRhtjv5+2YTjBPVIjYJGBRg2p0m7tHAwZB3mhsgbbqDnG3h1Y2FW/iN8IIzI2+OQHNidlUepO1RPAeDkESuunSMRR/wDDXGMn9Yj6DbzJ+e0EmqaKP7qq0h/a2RfwLH4gVezTZYo9ln9ed2VjmuDbI3Ek0o5PORnfOiFTtn4cx+k5zyHKV/2WOn/1EocggthMbjmEK6Rjpt03zvn17KwD8nWX70/2jH0bdB+6uB8qkL/iCQLqc46Acyx6BQNyT5VWy2WvRDtt58CYVrGZclSkkeB2ZtpICAzDYSRnDHbyKk7HkynpzluOzSl9C97oIGO6U5cnOQX+6Bt1U+tRTRvcykEYecjUvMRwrt4iNs4JH7T7ZAzV1Aq901BxbWX+v+5K1Rymk9slG7qSCRVZUjjMbyFB4nyGQAs2cZILZG+45mrP2dtyltED7xXW37T+NvxJqv8Aac65Zx07lIx8XMmr8CtWW44pDBgSSxpyADOq+nU0vblCOFu/T+P7JqilKR639iJkKNkciCOYIOQRnqDVZ4tZGLCCd2kO6oqxjbllyyNhR5gZJ2GeVWyOQMAQQQeRFQdz2ed5HYShA5ySFDPywAC2VAH7J/jnGiel4k9vj+i9sdSylllcsrnQTCZ/Ep+0mn8KjO+EGAGwMDngdSSCKu3C7RYowqNqHPVkHUTuTkbb+m1QXFeENbRPKLlyVXYSLGwZugxGqsSTtgHrXp2bJWV0AwugOy9FckjbpuAcgeWeu+92LIaovz5L1/gzrWiWlrksdKzSvPOoUpSgFKUoBSlYzQGaVqX/ABaG3UvNLHEo5mR1QDJwN2I6kD51VLz2xcNjcRJM08hOAtvG8xJ8lIGk/I0BdqVUoe1t5cAGDhk6g75u5I7YfNQZHz6aa3I4uIyYLSWkA6qsctyefR2eIDb9Q/OgLDSoSfgE0jAvfXAG2UiWGNTj17syD5PWvLa3loWkjc3qE5MUpWORRvnunVQjdMI4GeslAWOsE1G8D7QxXqFoiwKnTIjqY5I2xnTIjAFTv8D0zUmaApl3em4wzhnD/moVGcjGQWGwYkbnUdIyOu5+p+z00xVmgi8G6a5mDKcEHASNgDjqD1q0W/DY42LIiqx5kDetmux9Tp/wXn+n+zD2OXmTyUwcNmTmk6k43ineRRyyACwx/YG2/On9Gyxnv2V9ONBQkyMo2Ic7k885AJ2OaudYqP8A1S9PuPYr1ZR7Pi7QqIYrmLQuyqU7yRRn3RpcbAEAZXIxvmti2sZZm1qGLHbvpxjAPMImx+QCg+ZqW7Vdq7fhcBuJzgclVcF3bGdKg9fU4AG5IqE7Q9r5HhgaywTOqyqX8GUY+ADIONXqNh8dq2dYopyUft+F9TSrpZWSUc5LTw3hawA4yzNuznmx/kPIDYVCcT45IJWj7xYsHAULqkbf3hqzkHPRT8elQHZn2jH8oNrd6o5M6dLhNmHPSyeFh/lkbA10YVjVem3KSz/PjNLqHD3U/wDaKKyalfUk0rSAH7VGTvDjCj3QF5AchjnUnZ9mpVAwYIc7sEQud/1sqM5zuV38qtFK6JdVJrEVjz5fQ51RHvuQPFLRoYY0QyFFJ1lM6zkE58G/vHku9RS8XlVcCaUjGcNCXcdcDCZO22CCfjVzpVY3pLEln5fhlpVtvKeCnRWE0zBiJGI92S4wqrnO6xqAc4/VXY89zVl4Zw0QLpBLMxy7HmxxjJx8MY6AVuUqtlzntwiY1qO/cxSlKwNDNKUoBSlKAwa4P27sOKWcl1Kk3d2s8xkZbaU+HJCgnOhwzbEqrYJznArvNQvEODhg6lQ8bghlYasg8wR94UwCidjvZNw24jjvTJLd68MGkOjDA4IZUw2oEYIZjyq+2MFvbAx20AXSSCIYwgz1ydgTv59a5pwq8fs9fd2xY8OuW2Zj4YGY4yTvjTsCTjKnO5U1e+1M95blbmzSKZAp76FiY2kG2ho5PdBXrkcieeBQEb2w7SzrdcPs4VeNpphI+6ZeKLLPHsTjUAd+ugjIzVzS6DIHXJB32G/08/TpXNuy078R45JetBJCkNuI8SqVZXzpA3HPxTeuMZxnFdA/NzafuSgkdMOvPH7S7/FCetQgekl4+MiPA85HVB+GqtQcRZ/dkj/7atP6c1IH1Fb62CA50gnzYaj9Wya98VIK/wAb7L966XULCK8iGEl07SDBzFOB78RPTmCAVIIre4FxoXKHKmOWM6ZomxqjbnjbYqRurDZgc+eJOoPj3DmVheQLmeJcMgwO/izlojnYsMlkJ5NtkB3yBOUrX4ffJcRJNGdSSKHRh1VhkH6GtigFRfaPtFDw+3e5nbCKNgManb7qICRlidgPmcAE17cZ4zFZwvPO4SNBkk/gAOZYnYAbk1xwiTtHJ+W3OY7KNzHbw6iveHSdRyCMt1LqTjQV5Ak1nJRTk+xaMXJ4QsLObi9yvEb7CqCr2kIbICAd4CANiu6MSd2ZDkADSZO+4g8lzMsjEsrKVBGPs2RSMdMB9e3TIrR7SSPb3EMqgKioqRgABV7vI0ADYLpI2+Na/aAm87q4tTiaMYKnPx0kDn15c888ivKlZKyWrPutfL+T0aGqJJ43T3+K+Bo9srT7NZRsyMMHrg+vmGwR5V2jsVxFrnh9rM3vSQxlvVtIDH5nNcUd57+SPhzQmGWUhixy4WMAnvNGAxGoAfzru/BOFLaW8NshJWGNY1JxkhFCgnG2TjNd3TxcY7mXW2QsszDxm9SlK6ThFKUoBSlKAxSlKAzSlKAUpSgFKUoCtdsezEd5A8b+62DkbFXByrD5/wAfU1BeyDjzz20tlcfnrJ+6YH/h7qm+ADgq6bdEBPMZv8seoFT1GK5ZEf6P7RRtkhL+IxsOhljwMnfGwVR8ZD50B0r+jgQFLyEAAe+VzgYydOMk9a+lsY0OrSoI+8dyP3jvVb7c9s14a9ssnerHMzB5Y0DhAq53zkls4OkAkqGI93B8+1PaG1sbI3uVuDIB3BdtYkZgWXB5aQBqJA5KetAWeHikTytCrq0iKrsoOSqvnSTjlnBx8K26pXs+4G9vazPOGF1PJ3s5XGrLKrqgzkAKrY0jYHVipw2Zb+qdv+tMcf2VLD8KAkZ76OP33Vf2mA/jS2vklzoOcdcHHyJGD8qjhH3fI20PwXUfrlf4Vu2IbBLSCQHlhQoH4nP1oDQ4HD3E1xbj3dffxjBwqzli6gnn9ssjY6CRRyxW/wAX4tFaQvPM4SOMZZj9AAOZJJAAG5JAFa3FJlgcXUjhIo4pBIzHAALRMpPw0tj9o+dcsvpJe0U6TSK8XDoTqhjbwm4JDL3jAEEbcugDYBOWrK22NUdUuC8IOb0o8Wnl7RXHfzrpsIy6xQsWDMSmnvCUYeMas6skLgqAd2a33vCe9jLoF125EkYPhUthkKbbDVG7qD0LA4OMV7xQhFCqAABgAbAAbAACvKx4hFM8kUcqO8e7ojBivTLY5AevnXzsuqsut14yl2/J6qphXDGcN9yCvrhLqEAAlX55BVlKnBUjmsitkEcwdqrUPZ647/uLVg0v6WSndAgka2HXY8gcdR0qzcS4I11dKlmWWUkNcSKfso0IA1SDcNKVACgeI4BOAMi89kOyCcOi7sMZXJJaVlAdsnO5Fel0lblHUv8AF9mcd88PD59UeXYzsWnDoySe9uJd5pm95z5DO4QdF+fOrLSleolg4xSlKkClKUApSlAYpSlAZpSlAKUpQClKUArmPtgh7pYLsMVNtcwykjbwswRhkdCdJPwrp1Uj2tWok4dcgj+pdvnHiRfxAoCb7S28c9me9RXQmNirbgjWv+fPpVFsPZRDBeRyflLTW0DmSODDyMrZVlUlSRjUNROAW0KDnc10HgOJbSLWAwKjIIyDyI5/62qTRQBgDA8htTANGxJd5jpdVYrjUCpPhwSM7+X0r0/oqPqC37bM/wDiJrzj47C1wbVX1SqneMqgtoXIA1sBhSegJycEgVIUB5RW6p7qqvwAH8KXV0sSNJIwREBZmY4CgDJJJ5ACklyqgsWACgliSAAAMkk9BiuVcdv249KEBZeFxN0JQ3rqdtxuIFI59SNt946WWRrjqk8ItCDm9MTX4lfP2hlDHUnDI2yi+6126Np1MOYjBBGDg/M5S0JtXwMAAAAAAAAAAADYAAbAAdBsK9ZrmO1jM8xAAGQD6+6Tj8F5mvmb75dVP0S8+Z7VdcenjvyVz2jXEsPDpHiOlnIXPXQQxYg9M4055+LbzrXHFbPh9kIbNlbUulQmDI7Fca5Ao1FiOmP1QMDAmrLsvJxllmvAyWmdSW+SrT7Aq8rKwIUcwg6gHOBv6cO7GWfDeMWototBkt7lm1O8mCr24Ur3jHScFhkdGNez0nT6K0ntvn9nnW9Rmba9PMFp7FcPaCxt4nTQ6xqGXbw+SnBIyBgc+lTlKV6ByClKUApSlAKUpQClKUBilKUBmlKUApSlAKUpQCqj7T//AG+5/wDrz/8A5/51bqpntLfVavENzLohAHMm4lSH/wAqA9LnjScP4SJZS4CoseUGWVnIjU4HkxHKtXtlx2CztUkjHfz3OFtlZ3lDswUBsFsFRqHlkso21Zqw8ZtEFlJE4DKYyhDbg6vD19TVR7P9iIbS8Fwbg3EcIK20Sq0hi1EnxFMg6dT42HvZO4zUAk+xfZccOUqfHPJEZbhxjU7lyQAdhhcsANhzO2TUpJZFgWaDVjcm4nyMdThdaj8BW7YszzSSFGRdKIuoYJwZGY8+XiH0qjcf4seMO8EbFeHxsVlkUlWvHU4aKIjcQKdnkHve6vnVZzjCLlLhFoxcnhGjxS/HF2MMAEXDUbEjIO7N46ndUK4PcAjBfmxBA6lZpFCgAAAAYAAAAA2AAGwAHQUijCgKqgAAKqqAAANlCgbAAbACsX/EEtV1PlnJwiINbM2M6UVd3fbkNh+I+a6i+fVT247Lzue1VXHp4/Hz6Gb27jtYzNMQAOQPn026k9F616cE7LPdyC7vlwow0Fu33OuubzfYbfd3B8h99n+zrG4juL4AzsGeGEHUluq6ck/pynWMvyHIcsn27X8faTvLS1GZUALyatKRMMOibe/IdvBsArZYjKg+p03SKla5+f2efbdK6WmJY4eMxOFKsCHCMuATqEmrRgYzuFY+gBJwKqHEb3PaS1i38NjI39uQ/X81/CofhPD7kFdZVFUIApOrworaVIU74ITVvuAwz4mz8niXe9pLGU6QZLJkZdXuOrXIcDIGrxqQOWQCemK7q7FMxtpdfJ1ilYFZrYxFKUoBSlKAUpSgFKUoDFKUoDNKUoBSlKAUpSgFU3ip7/idrB0VpLhxzBECCNAf+7MjD/p1cqpXZY99xO+m6RKlsvod55MfHvUH7nwoC5SRBhggEeRGRWQMcqrZ7SJPfPYJMYniQMw0gMzHBwhkUggKQcgdfQ159qpDZQGSN5HuHIig1yMR3j5GooCFIUZcjH3cc8UBocf4z/SDy2kL6YIiUunRsPI+ATbxYORzHeP0B0jcnHlDAFCoqhVUBVVRgKBsAo6AVocL4atrCsKE+Ebsd2ZjuzMerEknPrX3bcaWWQ28BWa4AOEBJVSAfzroGEYH6255DJxXidarL2lFbebnq0KNKblyavA+MSzI10wjS2ZW7lcEysASA7OzBI1bHLSxwemRVi7B8ISaKLiUnjnnjDLkeGBHGe7iB5eTPzYjoMKK7w32JumiOTiEhgXfuUjCAE+JgrszeHVn7ucHn1qS4p2Du7I97we5MYHO0nJkgbfOI9WTF12HpuoFelV00K3lI4bLnNFxMAa6V98xRMo8vtnQn5juB8M+tc57OXhNupO0rSyGUDfMhuH78b9QxJ+GOlbHCPbEsMht+J272lxnxEAlD7qh8HdUJ1bgsvhPiORU1/sbDcSPeWV00Qn8biLu5YZHIyZNDA4ZgQSVIzsTvknS2GtYRPT2qqWWjR4lxSO1iaaZtKIMk8/kAOtUzhaSpxbg88yGN7kTtofIKq811Ii8tmCzDy54JFS/tP7Ei34VNcyzy3E8bRFHY92sZaaNDoijwo2JGW1Nvzqu+0rtVM8/DLxRoZLWK5UqM4afxOMnYgaNPLqc89nT0Nbdx1HUe0/g/QArNV/sX2ui4nbLNGy6wAJUB3Rt9iOYBwSM9Kn62aaeGc5mlKVAFKUoBSlKAUpSgMUpSgM0pSgFKUoBSlKAwTVL9lq6rXvz71wzXB8/tpHkUH4KVHyq18VfTBKw5iNz9FNQfYaERW8UQ+5DEB+6gWgK72y7HvfSTXdsSt3ayJ3LA6SwjRXKeLw51Nlc7Z8JIDNVUvu0vEOMXMMdtFomgGiTVhY1lVvtySx904UFd2GCOpNdkfgsRLEqTrOpgWYqTgAnTnT08q9VEUACju4x0HhT05bVDWSU8FQi9n7zDVdzsdsmG2JiQ7bqZTiRhq5EGPbmDU9wzhjWyCK3t7eCMcgpP1KqgyfXNTQNZoklwG292RbW1y39dGn7MRJ+rP8AyrZvrnuYy2cnZV1bZdiEQHHm7AbedbRqG4/clZrFByluSrDzCWtzMPo8an5VJB98X7L297CILmNZVUAAt7wIGNSsPEreoOa5teeym94W7XHCbo6R4jBKdOrG+M7I/IDxBTjm1dgrT4xJpt5mHMRufohNAcB9m3FXu+I4ucyflRZZ9fJy0BUB02UjIXC4wOQ5CrD2is+/4VaXDbtbM1tJnbCk6U28xpQdPzhqj9kr0wXqyA4CTwk9PCGAf+7muq8F4ctyvFeGEgFndo874OshWA/VZY2r0J4hJS85x/0pH3otHLuxHak8GvQxJMLeGUb7xn7w82XGevIjbUTX6ZhnDqGUhlYAqQcggjIIPlivyrxWwZ0JIKyISCpxsQcOp9QR9RXU/YZ2wMkJsZTkx5MJP6HMpk9RuQPLywKp1FXdEQkdbpSlcRoKUpQClKUApSlAYpSlAZpSlAKUpQClKUB43cWuN0/SUj6giqz2RnBWFhyeIY+ahh/CrZVS0mGVlHONtgNvDsyD+yQPiDUoE2IjM8is7KqMFCodOQUVskjxcyRsRyr3j4VEucIu/MkZJ+JO9a80wjkWXP2coCMegO5jY+QOoqfitej8XUnEYaU/8sZHzc4UfDNQDx4fcMIWUY1wkxnWcDw+6WIyd0w3zrTHEGfldKfS3hMmPnl/5Vs2cEv5Q8jIqRyKAy6tR1LsDsMbrsRnoKlwKAq8lm79L2T1aRYF5csKVP4VjtCggHDpN1WG7jVssXI76Ga2A1Hc+OZRk1aqiO1nBje2c1up0u6/Zt+jIpDxN8nVT8qAl6he20xTh14w5i3lx8e7bFfHYrtGOI2cVxjDkaZV5FJU8MikHcYYbZ6EVI8X4cLmCWBiVEqMhI5jUMZFTFpNNkM/K1ncBRcsfMDfHMllHP410y79otja3r3lu73UsseGhjQoquyx51TNtpyu+lWIJ9MVRu2XZmOwuntlZpCJUBdhp95FlbCgnYBsZPrUnwzgJktrmVBtbqjHA/TkCn6IHY/sivTlDWll7fkyUnHggu0HFJbu6e4Krb9/IPAhLaSwUE52zlhqPLdjVt9n/s/uTOl3CwKpIAzMwXdWV22BLHw7Yxvr54zio8cH2WRzBGPqN67X7GLjVazD/mhvk0UeP8Jqtq9nHb6/ILdnQRWaUrzTYUpSgFKUoBSlKAxSlKAzSlKAUpSgFKUoBVQ7Yyfks0V0fzUmm3mO50Ese4fyC6mZCcf1ib4FW+tPjHDEuoJIJFDJIhQg8twR8viNxQGvwmUOhjYA46HfIz/nUmBiuYdl+0D2dwOHXTEzR57mRv8A5MY9f+Io2YHc6dW+a6XHcArrB8PPPp61LB60qoX3tPtFkaCDvbydTgx2qGTT4tJLOcIoB5kttUNPx3it1y7iwT0/3ub7wPi2iGxBGAdxz6VAOiyzBFLMQqjckkAAepPKqpe+0+yXKwubluX+7o84HxaJWqLt+wAuDquTLdkHIN25dQeXhiwEG3kvzq22XZ6ONdO2ByCgKAPIAdKA5db8TurTiUk9ta3Atb1172MKvhmbbvVUEsoJ3Ysq8zk7KK61wzvNGZfePTy9CcDJ+VbKRhRgDArX4lxOK2jaaaRIo195nYKB0Ayep6DrQH537dXPf8WlxyWSQn9w9yP8FdI9mvA+/wCG3aPyuWeIH9XugnP0Zmrl62sl7xCea3hmkRy7RsInGsM3eA5KjGQ4IzjYjlmv0L2W4P8AkdpFAcakXxkci7Es5HpqJx6V3W2JVpRfiMorfc/N3EYW7lwwwyg6l54ZeY+RH4V0j2BXJYXA6aIvqjSqf4ivHtV7ObmS9mEEQMUxMoclVRS/ik1EnIOvOwB2IPnUd7J+KQ8LuJI7qeNVZSqSgkxMdSneQqAvukgnAOsYJq11sZR55REYvJ3alfEUwYZUgg8iDkfUV9155sKUpQEbPxnS7IEZtOxII8gf515tx0g4MTZPLcHPwxUObgamOrGvWQc4xqbIx8jX1FOMqAxOMnJ32O3P5iuN3SyXwiWbj+OcTD4kD+NfXCu0CXJwm4wSCCGHhIBG3XeoaZiUw5DZPl0I0kf6861uzFslvKsaRLHliSUXCvlCoPodlGDyxtkYqY2ybJ0rBdcVmlK6zMUpSgFKUoBSlKAVg1mlAVjth2Liv0AK4ZW1hlbQ6kdVYbgnkcc8/CqDbdmri/bVxGRhADhbWGVlVl3wZHGCzZ0nffw/dzgdlqNbgKFy5Jwd9PIZPPcb1IK/w7heV7m3ijghB92NQi/FsDxN/rarHZ8HSLpqPmfxwOlbkUIUYUAAdBtX3TIMYrNKVANa/ikdGETiN8eFmTvAD6rqXI+YrinHvZ1xniFyzTukgVjoaRlWIKSQO7jUtjI81z5k867pSgOTdlfZNfWs8M73sSmIjKRwiTwcmRGkwFyuV1BcgH5V1is0oDT4tad9BLFgHvEZMMSoIYFTkruNieVcfvvZBxEuxjeyCNnCFpsAcgPEjE/M12ylCcnFuynst4tw+4EkM9rCucsoaWRHHVTGVXY/tDkMEV2aLOBnGcb42GeuPSvulCBWGrNKA5Y/FJEABOkqT4SApwoYYOR5gc/OvocWkbGVzsScrgemMrnOP9c8b/F7d3mk+zZi5542CpkHfzI04HqfKsRwTKrHuycKXwQ3UF8AjmQSF0jfY8ts4RqzyTqwR54oy7gY3zkqNhjyA5n9HnW5wnicjzxIPES6kgAEqveZOrA2AXH4+RNe17ZSrnKMSVUAKC6rktqJIxnGR5Z9Bkj27N2zpNHmNlKkhieobUenQbD5fMpV6cYClkvdKUrcgxSlKAUpSgFKUoBSlKAUpSgFKUoBSlKAUpSgFKUoBSlKAUpSgFBWaUBptzr7SlKANXzD71YpQHrSlKA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429520" y="5934670"/>
            <a:ext cx="17144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Quem tem metas... sabe o que fazer para alcançá-las</a:t>
            </a:r>
            <a:r>
              <a:rPr lang="pt-BR" dirty="0" smtClean="0"/>
              <a:t>! O que você precisa fazer?</a:t>
            </a:r>
            <a:endParaRPr lang="pt-BR" dirty="0"/>
          </a:p>
        </p:txBody>
      </p:sp>
      <p:sp>
        <p:nvSpPr>
          <p:cNvPr id="37890" name="AutoShape 2" descr="http://www.trackdigital.com.br/colher_cha/wp-content/uploads/2013/01/met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37892" name="Picture 4" descr="http://www.trackdigital.com.br/colher_cha/wp-content/uploads/2013/01/met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85992"/>
            <a:ext cx="728667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O pensamento é o princípio de tudo!</a:t>
            </a:r>
            <a:br>
              <a:rPr lang="pt-BR" dirty="0" smtClean="0"/>
            </a:br>
            <a:r>
              <a:rPr lang="pt-BR" dirty="0" smtClean="0"/>
              <a:t>“Querer é poder!”</a:t>
            </a:r>
            <a:endParaRPr lang="pt-BR" dirty="0"/>
          </a:p>
        </p:txBody>
      </p:sp>
      <p:pic>
        <p:nvPicPr>
          <p:cNvPr id="51202" name="Picture 2" descr="http://www.cra-rj.adm.br/wp-content/uploads/2013/04/motiva%C3%A7%C3%A3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144000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/>
              <a:t>Referência dos Slides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628" indent="-342900"/>
            <a:r>
              <a:rPr lang="pt-BR" sz="1400" b="1" dirty="0" smtClean="0"/>
              <a:t>Prof. Maria  Bernadete </a:t>
            </a:r>
            <a:r>
              <a:rPr lang="pt-BR" sz="1400" b="1" dirty="0" err="1" smtClean="0"/>
              <a:t>Serravalle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Ruguê</a:t>
            </a:r>
            <a:endParaRPr lang="pt-BR" sz="1400" b="1" dirty="0" smtClean="0"/>
          </a:p>
          <a:p>
            <a:pPr marL="452628" indent="-342900">
              <a:buNone/>
            </a:pPr>
            <a:r>
              <a:rPr lang="pt-BR" sz="1400" dirty="0" smtClean="0"/>
              <a:t>Universidade Católica de Goiás. Departamento de Administração.</a:t>
            </a:r>
          </a:p>
          <a:p>
            <a:pPr>
              <a:buNone/>
            </a:pPr>
            <a:r>
              <a:rPr lang="pt-BR" sz="1400" dirty="0" smtClean="0"/>
              <a:t>Teoria Geral de Administração. 2009.1. TurmaCSA1000 (grade 2008.2)</a:t>
            </a:r>
          </a:p>
          <a:p>
            <a:pPr>
              <a:buNone/>
            </a:pPr>
            <a:endParaRPr lang="pt-BR" sz="1400" dirty="0" smtClean="0"/>
          </a:p>
          <a:p>
            <a:r>
              <a:rPr lang="pt-BR" sz="1400" b="1" dirty="0" smtClean="0"/>
              <a:t>Psicóloga Camilla Lima – CRP 17/1535</a:t>
            </a:r>
          </a:p>
          <a:p>
            <a:pPr>
              <a:buNone/>
            </a:pPr>
            <a:r>
              <a:rPr lang="pt-BR" sz="1400" dirty="0" smtClean="0"/>
              <a:t>Psicologia Escolar </a:t>
            </a:r>
          </a:p>
          <a:p>
            <a:pPr>
              <a:buNone/>
            </a:pPr>
            <a:r>
              <a:rPr lang="pt-BR" sz="1400" dirty="0" smtClean="0"/>
              <a:t>Instituto Federal de Educação, Ciência e Tecnologia</a:t>
            </a:r>
          </a:p>
          <a:p>
            <a:pPr>
              <a:buNone/>
            </a:pPr>
            <a:r>
              <a:rPr lang="pt-BR" sz="1400" dirty="0" smtClean="0"/>
              <a:t>Rio Grande do Norte – </a:t>
            </a:r>
            <a:r>
              <a:rPr lang="pt-BR" sz="1400" dirty="0" err="1" smtClean="0"/>
              <a:t>Câmpus</a:t>
            </a:r>
            <a:r>
              <a:rPr lang="pt-BR" sz="1400" dirty="0" smtClean="0"/>
              <a:t> </a:t>
            </a:r>
            <a:r>
              <a:rPr lang="pt-BR" sz="1400" dirty="0" err="1" smtClean="0"/>
              <a:t>Ipanguaçu</a:t>
            </a:r>
            <a:endParaRPr lang="pt-BR" sz="1400" dirty="0" smtClean="0"/>
          </a:p>
          <a:p>
            <a:endParaRPr lang="pt-BR" sz="1600" b="1" dirty="0" smtClean="0"/>
          </a:p>
          <a:p>
            <a:endParaRPr lang="pt-BR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Site e vídeos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https://www.youtube.com/watch?v=EIU3GHDmGqA</a:t>
            </a:r>
            <a:endParaRPr lang="pt-BR" dirty="0" smtClean="0"/>
          </a:p>
          <a:p>
            <a:r>
              <a:rPr lang="pt-BR" dirty="0" smtClean="0"/>
              <a:t>https://www.youtube.com/watch?v=o0-wqgQe7BY</a:t>
            </a:r>
            <a:endParaRPr lang="pt-B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Calibri" pitchFamily="34" charset="0"/>
              </a:rPr>
              <a:t>LIDERANÇA</a:t>
            </a:r>
            <a:br>
              <a:rPr lang="pt-BR" b="1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pt-BR" dirty="0"/>
          </a:p>
        </p:txBody>
      </p:sp>
      <p:pic>
        <p:nvPicPr>
          <p:cNvPr id="59394" name="Picture 2" descr="C:\Users\Cliente\Desktop\CURSO ESCOLA DE NEGOCIO ECONOMAI SOLIDÁRIA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7215238" cy="428628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785918" y="2143116"/>
            <a:ext cx="6643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É </a:t>
            </a:r>
            <a:r>
              <a:rPr lang="pt-BR" sz="2000" b="1" dirty="0" smtClean="0"/>
              <a:t>considerada a habilidade de motivar, influenciar, inspirar e comandar um grupo de pessoas a fim de atingir objetivos.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/>
              <a:t/>
            </a:r>
            <a:br>
              <a:rPr lang="pt-BR" sz="4400" dirty="0" smtClean="0"/>
            </a:br>
            <a:r>
              <a:rPr lang="pt-BR" sz="4400" b="1" dirty="0" smtClean="0">
                <a:solidFill>
                  <a:schemeClr val="accent1"/>
                </a:solidFill>
              </a:rPr>
              <a:t>O que você pensa?</a:t>
            </a:r>
            <a:br>
              <a:rPr lang="pt-BR" sz="4400" b="1" dirty="0" smtClean="0">
                <a:solidFill>
                  <a:schemeClr val="accent1"/>
                </a:solidFill>
              </a:rPr>
            </a:br>
            <a:endParaRPr lang="pt-BR" sz="4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endParaRPr lang="pt-BR" b="1" dirty="0" smtClean="0"/>
          </a:p>
          <a:p>
            <a:pPr>
              <a:buFontTx/>
              <a:buChar char="-"/>
            </a:pPr>
            <a:r>
              <a:rPr lang="pt-BR" b="1" dirty="0" smtClean="0"/>
              <a:t>Uma pessoa já nasce líder?</a:t>
            </a:r>
            <a:endParaRPr lang="pt-BR" b="1" dirty="0" smtClean="0"/>
          </a:p>
          <a:p>
            <a:pPr>
              <a:buFontTx/>
              <a:buChar char="-"/>
            </a:pPr>
            <a:endParaRPr lang="pt-BR" b="1" dirty="0" smtClean="0"/>
          </a:p>
          <a:p>
            <a:pPr>
              <a:buFontTx/>
              <a:buChar char="-"/>
            </a:pPr>
            <a:r>
              <a:rPr lang="pt-BR" b="1" dirty="0" smtClean="0"/>
              <a:t> Um chefe tem que ser </a:t>
            </a:r>
            <a:r>
              <a:rPr lang="pt-BR" b="1" dirty="0" smtClean="0"/>
              <a:t>um bom líder</a:t>
            </a:r>
            <a:r>
              <a:rPr lang="pt-BR" b="1" dirty="0" smtClean="0"/>
              <a:t>?</a:t>
            </a:r>
          </a:p>
          <a:p>
            <a:pPr>
              <a:buFontTx/>
              <a:buChar char="-"/>
            </a:pPr>
            <a:endParaRPr lang="pt-BR" b="1" dirty="0" smtClean="0"/>
          </a:p>
          <a:p>
            <a:pPr>
              <a:buFontTx/>
              <a:buChar char="-"/>
            </a:pPr>
            <a:r>
              <a:rPr lang="pt-BR" b="1" dirty="0" smtClean="0"/>
              <a:t> Quais as características do verdadeiro líder? </a:t>
            </a:r>
            <a:endParaRPr lang="pt-BR" b="1" dirty="0" smtClean="0"/>
          </a:p>
          <a:p>
            <a:pPr>
              <a:buFontTx/>
              <a:buChar char="-"/>
            </a:pPr>
            <a:endParaRPr lang="pt-BR" b="1" dirty="0" smtClean="0"/>
          </a:p>
          <a:p>
            <a:pPr>
              <a:buFontTx/>
              <a:buChar char="-"/>
            </a:pPr>
            <a:r>
              <a:rPr lang="pt-BR" b="1" dirty="0" smtClean="0"/>
              <a:t>Você é um líder?</a:t>
            </a:r>
            <a:r>
              <a:rPr lang="pt-BR" b="1" dirty="0" smtClean="0"/>
              <a:t> Liderança</a:t>
            </a:r>
            <a:r>
              <a:rPr lang="pt-BR" dirty="0" smtClean="0"/>
              <a:t> </a:t>
            </a:r>
            <a:endParaRPr lang="pt-BR" dirty="0" smtClean="0"/>
          </a:p>
          <a:p>
            <a:pPr>
              <a:buFontTx/>
              <a:buChar char="-"/>
            </a:pPr>
            <a:endParaRPr lang="pt-BR" b="1" dirty="0" smtClean="0"/>
          </a:p>
          <a:p>
            <a:pPr algn="ctr">
              <a:buNone/>
            </a:pPr>
            <a:r>
              <a:rPr lang="pt-BR" dirty="0" smtClean="0"/>
              <a:t>A </a:t>
            </a:r>
            <a:r>
              <a:rPr lang="pt-BR" b="1" dirty="0" smtClean="0">
                <a:solidFill>
                  <a:srgbClr val="FF0000"/>
                </a:solidFill>
              </a:rPr>
              <a:t>liderança</a:t>
            </a:r>
            <a:r>
              <a:rPr lang="pt-BR" b="1" dirty="0" smtClean="0"/>
              <a:t> </a:t>
            </a:r>
            <a:r>
              <a:rPr lang="pt-BR" dirty="0" smtClean="0"/>
              <a:t>é o ato de</a:t>
            </a:r>
            <a:r>
              <a:rPr lang="pt-BR" b="1" dirty="0" smtClean="0"/>
              <a:t> </a:t>
            </a:r>
            <a:r>
              <a:rPr lang="pt-BR" b="1" dirty="0" smtClean="0">
                <a:solidFill>
                  <a:srgbClr val="FF0000"/>
                </a:solidFill>
              </a:rPr>
              <a:t>comandar, orientar e incentivar</a:t>
            </a:r>
            <a:r>
              <a:rPr lang="pt-BR" dirty="0" smtClean="0">
                <a:solidFill>
                  <a:srgbClr val="FF0000"/>
                </a:solidFill>
              </a:rPr>
              <a:t> </a:t>
            </a:r>
            <a:r>
              <a:rPr lang="pt-BR" dirty="0" smtClean="0"/>
              <a:t>um grupo de pessoas visando o </a:t>
            </a:r>
            <a:r>
              <a:rPr lang="pt-BR" dirty="0" err="1" smtClean="0"/>
              <a:t>atingimento</a:t>
            </a:r>
            <a:r>
              <a:rPr lang="pt-BR" dirty="0" smtClean="0"/>
              <a:t> de uma</a:t>
            </a:r>
            <a:r>
              <a:rPr lang="pt-BR" b="1" dirty="0" smtClean="0"/>
              <a:t> </a:t>
            </a:r>
            <a:r>
              <a:rPr lang="pt-BR" b="1" dirty="0" smtClean="0">
                <a:solidFill>
                  <a:srgbClr val="FF0000"/>
                </a:solidFill>
              </a:rPr>
              <a:t>meta ou objetivo em comum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  <a:r>
              <a:rPr lang="pt-BR" dirty="0" smtClean="0"/>
              <a:t> </a:t>
            </a:r>
            <a:endParaRPr lang="pt-BR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pt-BR" b="1" dirty="0" smtClean="0"/>
          </a:p>
          <a:p>
            <a:pPr>
              <a:buFontTx/>
              <a:buChar char="-"/>
            </a:pP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428596" y="669924"/>
            <a:ext cx="77153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pt-BR" sz="2000" dirty="0" smtClean="0">
                <a:latin typeface="Verdana" pitchFamily="34" charset="0"/>
              </a:rPr>
              <a:t>.</a:t>
            </a:r>
          </a:p>
          <a:p>
            <a:pPr eaLnBrk="0" hangingPunct="0"/>
            <a:endParaRPr lang="pt-BR" sz="2000" dirty="0">
              <a:latin typeface="Verdana" pitchFamily="34" charset="0"/>
            </a:endParaRPr>
          </a:p>
        </p:txBody>
      </p:sp>
      <p:sp>
        <p:nvSpPr>
          <p:cNvPr id="15362" name="AutoShape 2" descr="Motivação e seus impactos nas organizações e nas pessoas (Parte 3) |  qualidadeonline's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214282" y="785794"/>
            <a:ext cx="857256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 que dizem os mestres</a:t>
            </a:r>
            <a:r>
              <a:rPr lang="pt-BR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 ?</a:t>
            </a:r>
          </a:p>
          <a:p>
            <a:pPr algn="ctr"/>
            <a:endParaRPr lang="pt-BR" dirty="0" smtClean="0"/>
          </a:p>
          <a:p>
            <a:pPr algn="ctr"/>
            <a:r>
              <a:rPr lang="pt-BR" sz="2400" b="1" dirty="0" smtClean="0"/>
              <a:t>Peter </a:t>
            </a:r>
            <a:r>
              <a:rPr lang="pt-BR" sz="2400" b="1" dirty="0" err="1" smtClean="0"/>
              <a:t>Drucker</a:t>
            </a:r>
            <a:r>
              <a:rPr lang="pt-BR" sz="2400" dirty="0" smtClean="0"/>
              <a:t>: tem seguidores, oferece resultados, </a:t>
            </a:r>
          </a:p>
          <a:p>
            <a:pPr algn="ctr"/>
            <a:r>
              <a:rPr lang="pt-BR" sz="2400" dirty="0" smtClean="0"/>
              <a:t>dá exemplo, aceita </a:t>
            </a:r>
            <a:r>
              <a:rPr lang="pt-BR" sz="2400" dirty="0" smtClean="0"/>
              <a:t>responsabilidade</a:t>
            </a:r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sz="2400" b="1" dirty="0" smtClean="0"/>
              <a:t>Jack </a:t>
            </a:r>
            <a:r>
              <a:rPr lang="pt-BR" sz="2400" b="1" dirty="0" err="1" smtClean="0"/>
              <a:t>Welch</a:t>
            </a:r>
            <a:r>
              <a:rPr lang="pt-BR" sz="2400" b="1" dirty="0" smtClean="0"/>
              <a:t>: </a:t>
            </a:r>
            <a:r>
              <a:rPr lang="pt-BR" sz="2400" dirty="0" smtClean="0"/>
              <a:t>integridade, senso de propriedade, paixão, simplicidade, autoconfiança, recompensas, comemorações, aprendizado, </a:t>
            </a:r>
            <a:r>
              <a:rPr lang="pt-BR" sz="2400" dirty="0" smtClean="0"/>
              <a:t>agilidade</a:t>
            </a:r>
          </a:p>
          <a:p>
            <a:pPr algn="ctr"/>
            <a:endParaRPr lang="pt-BR" sz="2400" dirty="0" smtClean="0"/>
          </a:p>
          <a:p>
            <a:pPr algn="ctr"/>
            <a:endParaRPr lang="pt-BR" dirty="0" smtClean="0"/>
          </a:p>
          <a:p>
            <a:pPr algn="ctr"/>
            <a:r>
              <a:rPr lang="pt-BR" sz="2400" b="1" dirty="0" err="1" smtClean="0"/>
              <a:t>Deming</a:t>
            </a:r>
            <a:r>
              <a:rPr lang="pt-BR" sz="2400" b="1" dirty="0" smtClean="0"/>
              <a:t>: </a:t>
            </a:r>
            <a:r>
              <a:rPr lang="pt-BR" sz="2400" dirty="0" smtClean="0"/>
              <a:t>estimula o orgulho profissional, conhece o trabalho, líder de líderes.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b="1" dirty="0" smtClean="0"/>
              <a:t>Shinyashiki</a:t>
            </a:r>
            <a:r>
              <a:rPr lang="pt-BR" sz="2400" dirty="0" smtClean="0"/>
              <a:t>: inspira, administra, é “chefe</a:t>
            </a:r>
            <a:r>
              <a:rPr lang="pt-BR" sz="2400" dirty="0" smtClean="0"/>
              <a:t>”</a:t>
            </a:r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1472" y="642918"/>
            <a:ext cx="778674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pt-BR" sz="3200" b="1" dirty="0" smtClean="0">
              <a:solidFill>
                <a:srgbClr val="7030A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7030A0"/>
                </a:solidFill>
              </a:rPr>
              <a:t>Qual </a:t>
            </a:r>
            <a:r>
              <a:rPr lang="pt-BR" sz="3200" b="1" dirty="0" smtClean="0">
                <a:solidFill>
                  <a:srgbClr val="7030A0"/>
                </a:solidFill>
              </a:rPr>
              <a:t>é o papel do </a:t>
            </a:r>
            <a:r>
              <a:rPr lang="pt-BR" sz="3200" b="1" dirty="0" smtClean="0">
                <a:solidFill>
                  <a:srgbClr val="7030A0"/>
                </a:solidFill>
              </a:rPr>
              <a:t>líder? </a:t>
            </a:r>
          </a:p>
          <a:p>
            <a:pPr algn="ctr">
              <a:buFont typeface="Arial" pitchFamily="34" charset="0"/>
              <a:buChar char="•"/>
            </a:pPr>
            <a:endParaRPr lang="pt-BR" sz="3200" b="1" dirty="0" smtClean="0">
              <a:solidFill>
                <a:srgbClr val="7030A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7030A0"/>
                </a:solidFill>
              </a:rPr>
              <a:t>Quais são as características essenciais do líder</a:t>
            </a:r>
            <a:r>
              <a:rPr lang="pt-BR" sz="3200" b="1" dirty="0" smtClean="0">
                <a:solidFill>
                  <a:srgbClr val="7030A0"/>
                </a:solidFill>
              </a:rPr>
              <a:t>?</a:t>
            </a:r>
          </a:p>
          <a:p>
            <a:pPr algn="ctr">
              <a:buFont typeface="Arial" pitchFamily="34" charset="0"/>
              <a:buChar char="•"/>
            </a:pPr>
            <a:endParaRPr lang="pt-BR" sz="3200" b="1" dirty="0" smtClean="0">
              <a:solidFill>
                <a:srgbClr val="7030A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7030A0"/>
                </a:solidFill>
              </a:rPr>
              <a:t>Quais são as habilidades do líder</a:t>
            </a:r>
            <a:r>
              <a:rPr lang="pt-BR" sz="3200" b="1" dirty="0" smtClean="0">
                <a:solidFill>
                  <a:srgbClr val="7030A0"/>
                </a:solidFill>
              </a:rPr>
              <a:t>?</a:t>
            </a:r>
          </a:p>
          <a:p>
            <a:pPr algn="ctr">
              <a:buFont typeface="Arial" pitchFamily="34" charset="0"/>
              <a:buChar char="•"/>
            </a:pPr>
            <a:endParaRPr lang="pt-BR" sz="3200" b="1" dirty="0" smtClean="0">
              <a:solidFill>
                <a:srgbClr val="7030A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7030A0"/>
                </a:solidFill>
              </a:rPr>
              <a:t>Quais são os estilos de </a:t>
            </a:r>
            <a:r>
              <a:rPr lang="pt-BR" sz="3200" b="1" dirty="0" smtClean="0">
                <a:solidFill>
                  <a:srgbClr val="7030A0"/>
                </a:solidFill>
              </a:rPr>
              <a:t>liderança do líder?</a:t>
            </a:r>
            <a:endParaRPr lang="pt-BR" sz="3200" b="1" dirty="0" smtClean="0">
              <a:solidFill>
                <a:srgbClr val="7030A0"/>
              </a:solidFill>
            </a:endParaRPr>
          </a:p>
          <a:p>
            <a:pPr algn="ctr"/>
            <a:r>
              <a:rPr lang="pt-BR" sz="3200" b="1" dirty="0" smtClean="0">
                <a:solidFill>
                  <a:srgbClr val="7030A0"/>
                </a:solidFill>
              </a:rPr>
              <a:t> </a:t>
            </a:r>
            <a:endParaRPr lang="pt-BR" sz="32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 dirty="0" smtClean="0"/>
              <a:t>Motivação nas Organizações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4" y="1340769"/>
            <a:ext cx="8785671" cy="525688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Desejo de exercer altos níveis de esforço em direção a determinados objetivos.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Ter sonhos e realizar os seus </a:t>
            </a:r>
            <a:r>
              <a:rPr lang="pt-BR" dirty="0" smtClean="0"/>
              <a:t>sonhos.</a:t>
            </a:r>
            <a:endParaRPr lang="pt-BR" dirty="0"/>
          </a:p>
          <a:p>
            <a:pPr marL="109728" indent="0" algn="just">
              <a:buNone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Elementos fundamentais da Motivação: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buFontTx/>
              <a:buChar char="-"/>
            </a:pPr>
            <a:r>
              <a:rPr lang="pt-BR" dirty="0" smtClean="0"/>
              <a:t>Necessidades individuais – cada ser humano tem necessidades diferentes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43108" y="736284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300"/>
              </a:spcBef>
              <a:buClr>
                <a:srgbClr val="C32D2E"/>
              </a:buClr>
            </a:pPr>
            <a:r>
              <a:rPr lang="pt-BR" sz="3200" b="1" dirty="0">
                <a:solidFill>
                  <a:prstClr val="black"/>
                </a:solidFill>
              </a:rPr>
              <a:t>O QUE É MOTIVAÇÃO</a:t>
            </a:r>
            <a:r>
              <a:rPr lang="pt-BR" sz="3200" dirty="0">
                <a:solidFill>
                  <a:prstClr val="black"/>
                </a:solidFill>
              </a:rPr>
              <a:t>? </a:t>
            </a:r>
          </a:p>
        </p:txBody>
      </p:sp>
    </p:spTree>
    <p:extLst>
      <p:ext uri="{BB962C8B-B14F-4D97-AF65-F5344CB8AC3E}">
        <p14:creationId xmlns="" xmlns:p14="http://schemas.microsoft.com/office/powerpoint/2010/main" val="2598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00B050"/>
                </a:solidFill>
              </a:rPr>
              <a:t> O PAPEL DO LÍDER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02858"/>
          </a:xfrm>
        </p:spPr>
        <p:txBody>
          <a:bodyPr>
            <a:normAutofit/>
          </a:bodyPr>
          <a:lstStyle/>
          <a:p>
            <a:pPr fontAlgn="base"/>
            <a:r>
              <a:rPr lang="pt-BR" dirty="0" smtClean="0"/>
              <a:t>Garantir </a:t>
            </a:r>
            <a:r>
              <a:rPr lang="pt-BR" dirty="0" smtClean="0"/>
              <a:t>a </a:t>
            </a:r>
            <a:r>
              <a:rPr lang="pt-BR" b="1" dirty="0" smtClean="0">
                <a:solidFill>
                  <a:srgbClr val="FF0000"/>
                </a:solidFill>
              </a:rPr>
              <a:t>harmonia</a:t>
            </a:r>
            <a:r>
              <a:rPr lang="pt-BR" b="1" dirty="0" smtClean="0"/>
              <a:t> </a:t>
            </a:r>
            <a:r>
              <a:rPr lang="pt-BR" dirty="0" smtClean="0"/>
              <a:t>e boa comunicação entre o grupo;</a:t>
            </a:r>
          </a:p>
          <a:p>
            <a:pPr fontAlgn="base"/>
            <a:r>
              <a:rPr lang="pt-BR" b="1" dirty="0" smtClean="0">
                <a:solidFill>
                  <a:srgbClr val="FF0000"/>
                </a:solidFill>
              </a:rPr>
              <a:t>Delegar tarefas</a:t>
            </a:r>
            <a:r>
              <a:rPr lang="pt-BR" b="1" dirty="0" smtClean="0"/>
              <a:t> </a:t>
            </a:r>
            <a:r>
              <a:rPr lang="pt-BR" dirty="0" smtClean="0"/>
              <a:t>de maneira eficiente e otimizada;</a:t>
            </a:r>
          </a:p>
          <a:p>
            <a:pPr fontAlgn="base"/>
            <a:r>
              <a:rPr lang="pt-BR" dirty="0" smtClean="0"/>
              <a:t>Oferecer </a:t>
            </a:r>
            <a:r>
              <a:rPr lang="pt-BR" b="1" dirty="0" smtClean="0">
                <a:solidFill>
                  <a:srgbClr val="FF0000"/>
                </a:solidFill>
              </a:rPr>
              <a:t>motivação e inspiração</a:t>
            </a:r>
            <a:r>
              <a:rPr lang="pt-BR" dirty="0" smtClean="0"/>
              <a:t> para os membros do grupo;</a:t>
            </a:r>
          </a:p>
          <a:p>
            <a:pPr fontAlgn="base"/>
            <a:r>
              <a:rPr lang="pt-BR" b="1" dirty="0" smtClean="0">
                <a:solidFill>
                  <a:srgbClr val="FF0000"/>
                </a:solidFill>
              </a:rPr>
              <a:t>Organizar</a:t>
            </a:r>
            <a:r>
              <a:rPr lang="pt-BR" b="1" dirty="0" smtClean="0"/>
              <a:t> </a:t>
            </a:r>
            <a:r>
              <a:rPr lang="pt-BR" dirty="0" smtClean="0"/>
              <a:t>metas e prazos;</a:t>
            </a:r>
          </a:p>
          <a:p>
            <a:pPr fontAlgn="base"/>
            <a:r>
              <a:rPr lang="pt-BR" dirty="0" smtClean="0"/>
              <a:t>Determinar os</a:t>
            </a:r>
            <a:r>
              <a:rPr lang="pt-BR" b="1" dirty="0" smtClean="0"/>
              <a:t> </a:t>
            </a:r>
            <a:r>
              <a:rPr lang="pt-BR" b="1" dirty="0" smtClean="0">
                <a:solidFill>
                  <a:srgbClr val="FF0000"/>
                </a:solidFill>
              </a:rPr>
              <a:t>melhores caminhos</a:t>
            </a:r>
            <a:r>
              <a:rPr lang="pt-BR" dirty="0" smtClean="0"/>
              <a:t> para chegar ao objetivo.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35256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rgbClr val="00B050"/>
                </a:solidFill>
              </a:rPr>
              <a:t>Características Essenciais para</a:t>
            </a:r>
            <a:br>
              <a:rPr lang="pt-BR" b="1" dirty="0" smtClean="0">
                <a:solidFill>
                  <a:srgbClr val="00B050"/>
                </a:solidFill>
              </a:rPr>
            </a:br>
            <a:r>
              <a:rPr lang="pt-BR" b="1" dirty="0" smtClean="0">
                <a:solidFill>
                  <a:srgbClr val="00B050"/>
                </a:solidFill>
              </a:rPr>
              <a:t>um Líder</a:t>
            </a:r>
            <a:r>
              <a:rPr lang="pt-BR" b="1" dirty="0" smtClean="0">
                <a:solidFill>
                  <a:srgbClr val="00B050"/>
                </a:solidFill>
              </a:rPr>
              <a:t/>
            </a:r>
            <a:br>
              <a:rPr lang="pt-BR" b="1" dirty="0" smtClean="0">
                <a:solidFill>
                  <a:srgbClr val="00B050"/>
                </a:solidFill>
              </a:rPr>
            </a:br>
            <a:r>
              <a:rPr lang="pt-BR" b="1" dirty="0" smtClean="0">
                <a:solidFill>
                  <a:srgbClr val="00B050"/>
                </a:solidFill>
              </a:rPr>
              <a:t> 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pt-BR" b="1" dirty="0" smtClean="0"/>
              <a:t>Carisma</a:t>
            </a:r>
            <a:endParaRPr lang="pt-BR" b="1" dirty="0" smtClean="0"/>
          </a:p>
          <a:p>
            <a:pPr fontAlgn="base"/>
            <a:r>
              <a:rPr lang="pt-BR" b="1" dirty="0" smtClean="0"/>
              <a:t>Comunicação clara </a:t>
            </a:r>
            <a:r>
              <a:rPr lang="pt-BR" b="1" dirty="0" smtClean="0"/>
              <a:t>e </a:t>
            </a:r>
            <a:r>
              <a:rPr lang="pt-BR" b="1" dirty="0" smtClean="0"/>
              <a:t>didática</a:t>
            </a:r>
          </a:p>
          <a:p>
            <a:pPr fontAlgn="base"/>
            <a:r>
              <a:rPr lang="pt-BR" b="1" dirty="0" smtClean="0"/>
              <a:t>Respeito e empatia</a:t>
            </a:r>
            <a:endParaRPr lang="pt-BR" b="1" dirty="0" smtClean="0"/>
          </a:p>
          <a:p>
            <a:pPr fontAlgn="base"/>
            <a:r>
              <a:rPr lang="pt-BR" b="1" dirty="0" smtClean="0"/>
              <a:t>Paciência</a:t>
            </a:r>
            <a:endParaRPr lang="pt-BR" b="1" dirty="0" smtClean="0"/>
          </a:p>
          <a:p>
            <a:pPr fontAlgn="base"/>
            <a:r>
              <a:rPr lang="pt-BR" b="1" dirty="0" smtClean="0"/>
              <a:t>Pensamento </a:t>
            </a:r>
            <a:r>
              <a:rPr lang="pt-BR" b="1" dirty="0" smtClean="0"/>
              <a:t>estratégico</a:t>
            </a:r>
            <a:endParaRPr lang="pt-BR" b="1" dirty="0" smtClean="0"/>
          </a:p>
          <a:p>
            <a:pPr fontAlgn="base"/>
            <a:r>
              <a:rPr lang="pt-BR" b="1" dirty="0" smtClean="0"/>
              <a:t>Rápida tomada de </a:t>
            </a:r>
            <a:r>
              <a:rPr lang="pt-BR" b="1" dirty="0" smtClean="0"/>
              <a:t>decisões</a:t>
            </a:r>
            <a:endParaRPr lang="pt-BR" b="1" dirty="0" smtClean="0"/>
          </a:p>
          <a:p>
            <a:pPr fontAlgn="base"/>
            <a:r>
              <a:rPr lang="pt-BR" b="1" dirty="0" smtClean="0"/>
              <a:t>Boa capacidade de delegar </a:t>
            </a:r>
            <a:r>
              <a:rPr lang="pt-BR" b="1" dirty="0" smtClean="0"/>
              <a:t>tarefas</a:t>
            </a:r>
            <a:endParaRPr lang="pt-BR" b="1" dirty="0" smtClean="0"/>
          </a:p>
          <a:p>
            <a:pPr fontAlgn="base"/>
            <a:r>
              <a:rPr lang="pt-BR" b="1" dirty="0" smtClean="0"/>
              <a:t>Discurso </a:t>
            </a:r>
            <a:r>
              <a:rPr lang="pt-BR" b="1" dirty="0" smtClean="0"/>
              <a:t>motivacional e inspirador</a:t>
            </a:r>
            <a:endParaRPr lang="pt-BR" b="1" dirty="0" smtClean="0"/>
          </a:p>
          <a:p>
            <a:pPr fontAlgn="base"/>
            <a:r>
              <a:rPr lang="pt-BR" b="1" dirty="0" smtClean="0"/>
              <a:t>Disciplina e </a:t>
            </a:r>
            <a:r>
              <a:rPr lang="pt-BR" b="1" dirty="0" smtClean="0"/>
              <a:t>organização</a:t>
            </a:r>
            <a:endParaRPr lang="pt-BR" b="1" dirty="0" smtClean="0"/>
          </a:p>
          <a:p>
            <a:pPr fontAlgn="base"/>
            <a:r>
              <a:rPr lang="pt-BR" b="1" dirty="0" err="1" smtClean="0"/>
              <a:t>Proatividade</a:t>
            </a:r>
            <a:r>
              <a:rPr lang="pt-BR" b="1" dirty="0" smtClean="0"/>
              <a:t> e compromisso</a:t>
            </a:r>
            <a:endParaRPr lang="pt-BR" b="1" dirty="0" smtClean="0"/>
          </a:p>
          <a:p>
            <a:pPr fontAlgn="base"/>
            <a:r>
              <a:rPr lang="pt-BR" b="1" dirty="0" smtClean="0"/>
              <a:t>Auto </a:t>
            </a:r>
            <a:r>
              <a:rPr lang="pt-BR" b="1" dirty="0" smtClean="0"/>
              <a:t>responsabilidade</a:t>
            </a:r>
            <a:endParaRPr lang="pt-BR" b="1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0" y="2714620"/>
            <a:ext cx="2786050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HABILIDADES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3571868" y="1714488"/>
            <a:ext cx="200026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TÉCNICA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3714744" y="3357562"/>
            <a:ext cx="235745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HUMANAS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3286116" y="5286388"/>
            <a:ext cx="2714644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CONCEITUAL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0034" y="571480"/>
            <a:ext cx="76438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/>
              <a:t>Habilidades </a:t>
            </a:r>
            <a:r>
              <a:rPr lang="pt-BR" sz="3200" dirty="0" smtClean="0"/>
              <a:t>Necessárias </a:t>
            </a:r>
            <a:r>
              <a:rPr lang="pt-BR" sz="3200" dirty="0" smtClean="0"/>
              <a:t>de um </a:t>
            </a:r>
            <a:r>
              <a:rPr lang="pt-BR" sz="3200" dirty="0" smtClean="0"/>
              <a:t>Líder</a:t>
            </a:r>
            <a:endParaRPr lang="pt-BR" sz="3200" dirty="0" smtClean="0"/>
          </a:p>
          <a:p>
            <a:r>
              <a:rPr lang="pt-BR" dirty="0" smtClean="0"/>
              <a:t>                             </a:t>
            </a:r>
            <a:r>
              <a:rPr lang="pt-BR" dirty="0" err="1" smtClean="0"/>
              <a:t>Shemerhorn</a:t>
            </a:r>
            <a:r>
              <a:rPr lang="pt-BR" dirty="0" smtClean="0"/>
              <a:t>, Hunt e </a:t>
            </a:r>
            <a:r>
              <a:rPr lang="pt-BR" dirty="0" err="1" smtClean="0"/>
              <a:t>Osborn</a:t>
            </a:r>
            <a:r>
              <a:rPr lang="pt-BR" dirty="0" smtClean="0"/>
              <a:t> (1985)</a:t>
            </a:r>
          </a:p>
        </p:txBody>
      </p:sp>
      <p:sp>
        <p:nvSpPr>
          <p:cNvPr id="8" name="Retângulo 7"/>
          <p:cNvSpPr/>
          <p:nvPr/>
        </p:nvSpPr>
        <p:spPr>
          <a:xfrm>
            <a:off x="6143636" y="1714488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Método</a:t>
            </a:r>
            <a:endParaRPr lang="pt-BR" dirty="0" smtClean="0"/>
          </a:p>
          <a:p>
            <a:r>
              <a:rPr lang="pt-BR" dirty="0" smtClean="0"/>
              <a:t>• Processo                                            • Procedimento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6286512" y="3571876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Cooperação com outras Pessoas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143636" y="5214950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•Conhecimentos</a:t>
            </a:r>
          </a:p>
          <a:p>
            <a:r>
              <a:rPr lang="pt-BR" dirty="0" smtClean="0"/>
              <a:t>•</a:t>
            </a:r>
            <a:r>
              <a:rPr lang="pt-BR" dirty="0" smtClean="0"/>
              <a:t>Decisões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2643174" y="3929066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2285984" y="2714620"/>
            <a:ext cx="135732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2285984" y="4572008"/>
            <a:ext cx="114300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5724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O que são os Estilos de Liderança?</a:t>
            </a:r>
            <a:br>
              <a:rPr lang="pt-BR" b="1" dirty="0" smtClean="0">
                <a:solidFill>
                  <a:srgbClr val="FF0000"/>
                </a:solidFill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86280"/>
          </a:xfrm>
        </p:spPr>
        <p:txBody>
          <a:bodyPr>
            <a:normAutofit lnSpcReduction="10000"/>
          </a:bodyPr>
          <a:lstStyle/>
          <a:p>
            <a:pPr fontAlgn="base"/>
            <a:r>
              <a:rPr lang="pt-BR" sz="3200" b="1" dirty="0" smtClean="0">
                <a:solidFill>
                  <a:srgbClr val="002060"/>
                </a:solidFill>
              </a:rPr>
              <a:t>Os </a:t>
            </a:r>
            <a:r>
              <a:rPr lang="pt-BR" sz="3200" b="1" dirty="0" smtClean="0">
                <a:solidFill>
                  <a:srgbClr val="002060"/>
                </a:solidFill>
              </a:rPr>
              <a:t>estilos de liderança são as diferentes formas que um líder pode atuar. </a:t>
            </a:r>
            <a:endParaRPr lang="pt-BR" sz="3200" b="1" dirty="0" smtClean="0">
              <a:solidFill>
                <a:srgbClr val="002060"/>
              </a:solidFill>
            </a:endParaRPr>
          </a:p>
          <a:p>
            <a:pPr fontAlgn="base"/>
            <a:r>
              <a:rPr lang="pt-BR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Eles </a:t>
            </a:r>
            <a:r>
              <a:rPr lang="pt-BR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dizem respeito às estratégias utilizadas para motivar, organizar e interagir com os seus liderados</a:t>
            </a:r>
            <a:r>
              <a:rPr lang="pt-BR" sz="3200" b="1" dirty="0" smtClean="0"/>
              <a:t>. </a:t>
            </a:r>
            <a:endParaRPr lang="pt-BR" sz="3200" b="1" dirty="0" smtClean="0"/>
          </a:p>
          <a:p>
            <a:pPr fontAlgn="base"/>
            <a:r>
              <a:rPr lang="pt-BR" sz="3200" b="1" dirty="0" smtClean="0">
                <a:solidFill>
                  <a:srgbClr val="00B0F0"/>
                </a:solidFill>
              </a:rPr>
              <a:t>Você </a:t>
            </a:r>
            <a:r>
              <a:rPr lang="pt-BR" sz="3200" b="1" dirty="0" smtClean="0">
                <a:solidFill>
                  <a:srgbClr val="00B0F0"/>
                </a:solidFill>
              </a:rPr>
              <a:t>já deve ter ouvido falar, por exemplo, dos estilos de liderança autocrático, democrático e liberal.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71438" y="820738"/>
            <a:ext cx="2544762" cy="5094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457200" indent="-457200" eaLnBrk="0" hangingPunct="0">
              <a:defRPr/>
            </a:pPr>
            <a:r>
              <a:rPr lang="pt-BR" sz="1600" b="1">
                <a:solidFill>
                  <a:schemeClr val="accent2"/>
                </a:solidFill>
                <a:latin typeface="Verdana" pitchFamily="34" charset="0"/>
              </a:rPr>
              <a:t>       Autocrática</a:t>
            </a:r>
          </a:p>
          <a:p>
            <a:pPr marL="457200" indent="-457200" eaLnBrk="0" hangingPunct="0">
              <a:defRPr/>
            </a:pPr>
            <a:endParaRPr lang="pt-BR" sz="1600" b="1">
              <a:solidFill>
                <a:schemeClr val="accent2"/>
              </a:solidFill>
              <a:latin typeface="Verdana" pitchFamily="34" charset="0"/>
            </a:endParaRPr>
          </a:p>
          <a:p>
            <a:pPr marL="457200" indent="-457200" eaLnBrk="0" hangingPunct="0">
              <a:defRPr/>
            </a:pPr>
            <a:endParaRPr lang="pt-BR" sz="1400" b="1">
              <a:latin typeface="Verdana" pitchFamily="34" charset="0"/>
            </a:endParaRP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O líder fixa as diretrizes,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     sem qualquer 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participação do grupo</a:t>
            </a:r>
          </a:p>
          <a:p>
            <a:pPr marL="457200" indent="-457200" eaLnBrk="0" hangingPunct="0">
              <a:defRPr/>
            </a:pPr>
            <a:endParaRPr lang="pt-BR" sz="1200" b="1">
              <a:latin typeface="Verdana" pitchFamily="34" charset="0"/>
            </a:endParaRPr>
          </a:p>
          <a:p>
            <a:pPr marL="457200" indent="-457200" eaLnBrk="0" hangingPunct="0">
              <a:defRPr/>
            </a:pPr>
            <a:endParaRPr lang="pt-BR" sz="1200" b="1">
              <a:latin typeface="Verdana" pitchFamily="34" charset="0"/>
            </a:endParaRP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O líder determina as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providência para execução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das tarefas, na medida em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que se tornam necessárias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e de modo imprevisível 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      para o grupo</a:t>
            </a:r>
          </a:p>
          <a:p>
            <a:pPr marL="457200" indent="-457200" eaLnBrk="0" hangingPunct="0">
              <a:defRPr/>
            </a:pPr>
            <a:endParaRPr lang="pt-BR" sz="1200" b="1">
              <a:latin typeface="Verdana" pitchFamily="34" charset="0"/>
            </a:endParaRPr>
          </a:p>
          <a:p>
            <a:pPr marL="457200" indent="-457200" eaLnBrk="0" hangingPunct="0">
              <a:defRPr/>
            </a:pPr>
            <a:endParaRPr lang="pt-BR" sz="1200" b="1">
              <a:latin typeface="Verdana" pitchFamily="34" charset="0"/>
            </a:endParaRP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O líder determina a tarefa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que cada um deve executar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e os colegas de trabalho</a:t>
            </a:r>
          </a:p>
          <a:p>
            <a:pPr marL="457200" indent="-457200" eaLnBrk="0" hangingPunct="0">
              <a:defRPr/>
            </a:pPr>
            <a:endParaRPr lang="pt-BR" sz="1200" b="1">
              <a:latin typeface="Verdana" pitchFamily="34" charset="0"/>
            </a:endParaRPr>
          </a:p>
          <a:p>
            <a:pPr marL="457200" indent="-457200" eaLnBrk="0" hangingPunct="0">
              <a:defRPr/>
            </a:pPr>
            <a:endParaRPr lang="pt-BR" sz="1200" b="1">
              <a:latin typeface="Verdana" pitchFamily="34" charset="0"/>
            </a:endParaRP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O líder é dominador e é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“pessoal” nos elogios e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   críticas ao trabalho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     de cada membro.</a:t>
            </a:r>
          </a:p>
          <a:p>
            <a:pPr marL="457200" indent="-457200" eaLnBrk="0" hangingPunct="0">
              <a:defRPr/>
            </a:pPr>
            <a:endParaRPr lang="pt-BR" sz="800" b="1">
              <a:latin typeface="Verdana" pitchFamily="34" charset="0"/>
            </a:endParaRPr>
          </a:p>
          <a:p>
            <a:pPr marL="457200" indent="-457200" eaLnBrk="0" hangingPunct="0">
              <a:defRPr/>
            </a:pPr>
            <a:endParaRPr lang="pt-BR" sz="1000" b="1">
              <a:latin typeface="Verdana" pitchFamily="34" charset="0"/>
            </a:endParaRP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5878513" y="800100"/>
            <a:ext cx="2932112" cy="5092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457200" indent="-457200" eaLnBrk="0" hangingPunct="0">
              <a:defRPr/>
            </a:pPr>
            <a:r>
              <a:rPr lang="pt-BR" sz="1600" b="1">
                <a:solidFill>
                  <a:schemeClr val="accent2"/>
                </a:solidFill>
                <a:latin typeface="Verdana" pitchFamily="34" charset="0"/>
              </a:rPr>
              <a:t>  Liberal (laissez-faire)</a:t>
            </a:r>
          </a:p>
          <a:p>
            <a:pPr marL="457200" indent="-457200" eaLnBrk="0" hangingPunct="0">
              <a:defRPr/>
            </a:pPr>
            <a:endParaRPr lang="pt-BR" sz="1200" b="1">
              <a:latin typeface="Verdana" pitchFamily="34" charset="0"/>
            </a:endParaRPr>
          </a:p>
          <a:p>
            <a:pPr marL="457200" indent="-457200" eaLnBrk="0" hangingPunct="0">
              <a:defRPr/>
            </a:pPr>
            <a:endParaRPr lang="pt-BR" sz="1200" b="1">
              <a:latin typeface="Verdana" pitchFamily="34" charset="0"/>
            </a:endParaRP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Há liberdade total para as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decisões grupais ou individuais,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e mínima participação do líder.</a:t>
            </a:r>
          </a:p>
          <a:p>
            <a:pPr marL="457200" indent="-457200" eaLnBrk="0" hangingPunct="0">
              <a:defRPr/>
            </a:pPr>
            <a:endParaRPr lang="pt-BR" sz="1200" b="1">
              <a:latin typeface="Verdana" pitchFamily="34" charset="0"/>
            </a:endParaRPr>
          </a:p>
          <a:p>
            <a:pPr marL="457200" indent="-457200" eaLnBrk="0" hangingPunct="0">
              <a:defRPr/>
            </a:pPr>
            <a:endParaRPr lang="pt-BR" sz="1200" b="1">
              <a:latin typeface="Verdana" pitchFamily="34" charset="0"/>
            </a:endParaRPr>
          </a:p>
          <a:p>
            <a:pPr marL="457200" indent="-457200" eaLnBrk="0" hangingPunct="0">
              <a:defRPr/>
            </a:pPr>
            <a:endParaRPr lang="pt-BR" sz="1200" b="1">
              <a:latin typeface="Verdana" pitchFamily="34" charset="0"/>
            </a:endParaRP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A participação do líder é 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limitada apresentando apenas 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sugestões quando solicitado a 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               fazê-las.</a:t>
            </a:r>
          </a:p>
          <a:p>
            <a:pPr marL="457200" indent="-457200" eaLnBrk="0" hangingPunct="0">
              <a:defRPr/>
            </a:pPr>
            <a:endParaRPr lang="pt-BR" sz="1200" b="1">
              <a:latin typeface="Verdana" pitchFamily="34" charset="0"/>
            </a:endParaRPr>
          </a:p>
          <a:p>
            <a:pPr marL="457200" indent="-457200" eaLnBrk="0" hangingPunct="0">
              <a:defRPr/>
            </a:pPr>
            <a:endParaRPr lang="pt-BR" sz="1200" b="1">
              <a:latin typeface="Verdana" pitchFamily="34" charset="0"/>
            </a:endParaRPr>
          </a:p>
          <a:p>
            <a:pPr marL="457200" indent="-457200" eaLnBrk="0" hangingPunct="0">
              <a:defRPr/>
            </a:pPr>
            <a:endParaRPr lang="pt-BR" sz="1200" b="1">
              <a:latin typeface="Verdana" pitchFamily="34" charset="0"/>
            </a:endParaRP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A divisão do trabalho e escolha 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dos colegas fica totalmente a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cargo do grupo. Absoluta falta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 de participação do líder.</a:t>
            </a:r>
          </a:p>
          <a:p>
            <a:pPr marL="457200" indent="-457200" eaLnBrk="0" hangingPunct="0">
              <a:defRPr/>
            </a:pPr>
            <a:endParaRPr lang="pt-BR" sz="1200" b="1">
              <a:latin typeface="Verdana" pitchFamily="34" charset="0"/>
            </a:endParaRPr>
          </a:p>
          <a:p>
            <a:pPr marL="457200" indent="-457200" eaLnBrk="0" hangingPunct="0">
              <a:defRPr/>
            </a:pPr>
            <a:endParaRPr lang="pt-BR" sz="1200" b="1">
              <a:latin typeface="Verdana" pitchFamily="34" charset="0"/>
            </a:endParaRP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O líder não avalia o grupo nem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controla os acontecimentos.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Apenas comenta as atividades 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     quando perguntado.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</a:t>
            </a:r>
            <a:endParaRPr lang="pt-BR" sz="800" b="1">
              <a:latin typeface="Verdana" pitchFamily="34" charset="0"/>
            </a:endParaRP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868613" y="814388"/>
            <a:ext cx="2887662" cy="50927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457200" indent="-457200" eaLnBrk="0" hangingPunct="0">
              <a:defRPr/>
            </a:pPr>
            <a:r>
              <a:rPr lang="pt-BR" sz="1600" b="1">
                <a:solidFill>
                  <a:schemeClr val="accent2"/>
                </a:solidFill>
                <a:latin typeface="Verdana" pitchFamily="34" charset="0"/>
              </a:rPr>
              <a:t>         Democrática</a:t>
            </a:r>
          </a:p>
          <a:p>
            <a:pPr marL="457200" indent="-457200" eaLnBrk="0" hangingPunct="0">
              <a:defRPr/>
            </a:pPr>
            <a:endParaRPr lang="pt-BR" sz="800" b="1">
              <a:latin typeface="Verdana" pitchFamily="34" charset="0"/>
            </a:endParaRPr>
          </a:p>
          <a:p>
            <a:pPr marL="457200" indent="-457200" eaLnBrk="0" hangingPunct="0">
              <a:defRPr/>
            </a:pPr>
            <a:endParaRPr lang="pt-BR" sz="1400" b="1">
              <a:latin typeface="Verdana" pitchFamily="34" charset="0"/>
            </a:endParaRP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As diretrizes são debatidas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    decididas pelo grupo,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  estimulado e assistido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            pelo líder.</a:t>
            </a:r>
          </a:p>
          <a:p>
            <a:pPr marL="457200" indent="-457200" eaLnBrk="0" hangingPunct="0">
              <a:defRPr/>
            </a:pPr>
            <a:endParaRPr lang="pt-BR" sz="1200" b="1">
              <a:latin typeface="Verdana" pitchFamily="34" charset="0"/>
            </a:endParaRP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    O grupo esboça as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providências para atingir o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  alvo e pede conselhos ao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         líder, que sugere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       alternativas para o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          grupo escolher.</a:t>
            </a:r>
          </a:p>
          <a:p>
            <a:pPr marL="457200" indent="-457200" eaLnBrk="0" hangingPunct="0">
              <a:defRPr/>
            </a:pPr>
            <a:endParaRPr lang="pt-BR" sz="1200" b="1">
              <a:latin typeface="Verdana" pitchFamily="34" charset="0"/>
            </a:endParaRP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A divisão do trabalho fica a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  critério do grupo e cada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membro tem liberdade de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 escolher seus colegas de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             trabalho.</a:t>
            </a:r>
          </a:p>
          <a:p>
            <a:pPr marL="457200" indent="-457200" eaLnBrk="0" hangingPunct="0">
              <a:defRPr/>
            </a:pPr>
            <a:endParaRPr lang="pt-BR" sz="1200" b="1">
              <a:latin typeface="Verdana" pitchFamily="34" charset="0"/>
            </a:endParaRP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O líder procura ser um membro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normal do grupo, em espírito.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O líder é objetivo e limita-se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  aos fatos nas críticas e </a:t>
            </a:r>
          </a:p>
          <a:p>
            <a:pPr marL="457200" indent="-457200" eaLnBrk="0" hangingPunct="0">
              <a:defRPr/>
            </a:pPr>
            <a:r>
              <a:rPr lang="pt-BR" sz="1200" b="1">
                <a:latin typeface="Verdana" pitchFamily="34" charset="0"/>
              </a:rPr>
              <a:t>                  elogios.</a:t>
            </a:r>
          </a:p>
          <a:p>
            <a:pPr marL="457200" indent="-457200" eaLnBrk="0" hangingPunct="0">
              <a:defRPr/>
            </a:pPr>
            <a:endParaRPr lang="pt-BR" sz="1400" b="1">
              <a:latin typeface="Verdana" pitchFamily="34" charset="0"/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2214546" y="188912"/>
            <a:ext cx="4087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pt-BR" b="1" dirty="0">
                <a:latin typeface="Verdana" pitchFamily="34" charset="0"/>
              </a:rPr>
              <a:t> Os três estilos de liderança</a:t>
            </a:r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87313" y="1262063"/>
            <a:ext cx="875188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71438" y="2287588"/>
            <a:ext cx="869473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6200" name="Line 8"/>
          <p:cNvSpPr>
            <a:spLocks noChangeShapeType="1"/>
          </p:cNvSpPr>
          <p:nvPr/>
        </p:nvSpPr>
        <p:spPr bwMode="auto">
          <a:xfrm>
            <a:off x="71438" y="3608388"/>
            <a:ext cx="8723312" cy="25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6201" name="Line 9"/>
          <p:cNvSpPr>
            <a:spLocks noChangeShapeType="1"/>
          </p:cNvSpPr>
          <p:nvPr/>
        </p:nvSpPr>
        <p:spPr bwMode="auto">
          <a:xfrm flipV="1">
            <a:off x="101600" y="4645025"/>
            <a:ext cx="8680450" cy="142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850" y="1285875"/>
            <a:ext cx="8459788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4000" b="1" u="sng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pt-BR" sz="4000" b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Qual o melhor estilo de liderança?</a:t>
            </a:r>
          </a:p>
          <a:p>
            <a:pPr algn="ctr">
              <a:defRPr/>
            </a:pPr>
            <a:endParaRPr lang="pt-BR" sz="2400" b="1" u="sng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t-BR" sz="6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?</a:t>
            </a:r>
          </a:p>
          <a:p>
            <a:pPr algn="ctr">
              <a:defRPr/>
            </a:pPr>
            <a:endParaRPr lang="pt-BR" sz="2400" b="1" u="sng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endParaRPr lang="pt-BR" sz="2400" b="1" u="sng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endParaRPr lang="pt-BR" sz="72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rgbClr val="00B050"/>
                </a:solidFill>
              </a:rPr>
              <a:t> 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60180"/>
          </a:xfrm>
        </p:spPr>
        <p:txBody>
          <a:bodyPr>
            <a:normAutofit/>
          </a:bodyPr>
          <a:lstStyle/>
          <a:p>
            <a:pPr algn="ctr" fontAlgn="base"/>
            <a:r>
              <a:rPr lang="pt-BR" b="1" dirty="0" smtClean="0"/>
              <a:t>Depois de aprender sobre todos esses estilos de liderança, você deve estar se perguntando:</a:t>
            </a:r>
            <a:r>
              <a:rPr lang="pt-BR" dirty="0" smtClean="0"/>
              <a:t> </a:t>
            </a:r>
            <a:endParaRPr lang="pt-BR" dirty="0" smtClean="0"/>
          </a:p>
          <a:p>
            <a:pPr algn="ctr" fontAlgn="base"/>
            <a:endParaRPr lang="pt-BR" dirty="0" smtClean="0"/>
          </a:p>
          <a:p>
            <a:pPr fontAlgn="base">
              <a:buNone/>
            </a:pPr>
            <a:r>
              <a:rPr lang="pt-BR" dirty="0" smtClean="0"/>
              <a:t>“Qual </a:t>
            </a:r>
            <a:r>
              <a:rPr lang="pt-BR" dirty="0" smtClean="0"/>
              <a:t>seria, então</a:t>
            </a:r>
            <a:r>
              <a:rPr lang="pt-BR" b="1" dirty="0" smtClean="0"/>
              <a:t>, o estilo mais adequado</a:t>
            </a:r>
            <a:r>
              <a:rPr lang="pt-BR" dirty="0" smtClean="0"/>
              <a:t>?”</a:t>
            </a:r>
          </a:p>
          <a:p>
            <a:pPr fontAlgn="base">
              <a:buNone/>
            </a:pPr>
            <a:r>
              <a:rPr lang="pt-BR" dirty="0" smtClean="0"/>
              <a:t> </a:t>
            </a:r>
            <a:endParaRPr lang="pt-BR" dirty="0" smtClean="0"/>
          </a:p>
          <a:p>
            <a:pPr algn="ctr" fontAlgn="base">
              <a:buNone/>
            </a:pPr>
            <a:r>
              <a:rPr lang="pt-BR" dirty="0" smtClean="0"/>
              <a:t>A </a:t>
            </a:r>
            <a:r>
              <a:rPr lang="pt-BR" dirty="0" smtClean="0"/>
              <a:t>resposta é: </a:t>
            </a:r>
            <a:r>
              <a:rPr lang="pt-BR" b="1" dirty="0" smtClean="0">
                <a:solidFill>
                  <a:srgbClr val="FF0000"/>
                </a:solidFill>
              </a:rPr>
              <a:t>nenhum deles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</a:p>
          <a:p>
            <a:pPr algn="ctr" fontAlgn="base"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 algn="ctr" fontAlgn="base">
              <a:buNone/>
            </a:pPr>
            <a:r>
              <a:rPr lang="pt-BR" dirty="0" smtClean="0"/>
              <a:t>Não </a:t>
            </a:r>
            <a:r>
              <a:rPr lang="pt-BR" dirty="0" smtClean="0"/>
              <a:t>existe um tipo de liderança ideal e que funcione em qualquer situação, empresa ou time</a:t>
            </a:r>
            <a:r>
              <a:rPr lang="pt-BR" dirty="0" smtClean="0"/>
              <a:t>.</a:t>
            </a:r>
            <a:r>
              <a:rPr lang="pt-BR" b="1" dirty="0" smtClean="0"/>
              <a:t> O bom líder deve estar preparado para os exercer diversos papéis.</a:t>
            </a:r>
            <a:endParaRPr lang="pt-BR" dirty="0" smtClean="0"/>
          </a:p>
          <a:p>
            <a:pPr algn="ctr" fontAlgn="base">
              <a:buNone/>
            </a:pPr>
            <a:endParaRPr lang="pt-BR" dirty="0" smtClean="0"/>
          </a:p>
          <a:p>
            <a:pPr fontAlgn="base"/>
            <a:endParaRPr lang="pt-BR" b="1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1"/>
                </a:solidFill>
                <a:latin typeface="+mn-lt"/>
              </a:rPr>
              <a:t>L</a:t>
            </a:r>
            <a:r>
              <a:rPr lang="pt-BR" b="1" dirty="0" smtClean="0">
                <a:solidFill>
                  <a:schemeClr val="accent1"/>
                </a:solidFill>
                <a:latin typeface="+mn-lt"/>
              </a:rPr>
              <a:t>iderança Autocrática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rgbClr val="00B050"/>
                </a:solidFill>
              </a:rPr>
              <a:t> 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>
            <a:normAutofit fontScale="77500" lnSpcReduction="20000"/>
          </a:bodyPr>
          <a:lstStyle/>
          <a:p>
            <a:pPr fontAlgn="base"/>
            <a:endParaRPr lang="pt-BR" b="1" dirty="0" smtClean="0"/>
          </a:p>
          <a:p>
            <a:pPr algn="just" fontAlgn="base"/>
            <a:r>
              <a:rPr lang="pt-BR" sz="3100" dirty="0" smtClean="0"/>
              <a:t>Neste </a:t>
            </a:r>
            <a:r>
              <a:rPr lang="pt-BR" sz="3100" dirty="0" smtClean="0"/>
              <a:t>estilo de liderança, é adotada uma</a:t>
            </a:r>
            <a:r>
              <a:rPr lang="pt-BR" sz="3100" b="1" dirty="0" smtClean="0"/>
              <a:t> postura autoritária e centralizadora</a:t>
            </a:r>
            <a:r>
              <a:rPr lang="pt-BR" sz="3100" dirty="0" smtClean="0"/>
              <a:t> perante a equipe. </a:t>
            </a:r>
            <a:endParaRPr lang="pt-BR" sz="3100" dirty="0" smtClean="0"/>
          </a:p>
          <a:p>
            <a:pPr algn="just" fontAlgn="base">
              <a:buNone/>
            </a:pPr>
            <a:endParaRPr lang="pt-BR" sz="3100" dirty="0" smtClean="0"/>
          </a:p>
          <a:p>
            <a:pPr algn="just" fontAlgn="base"/>
            <a:r>
              <a:rPr lang="pt-BR" sz="3100" dirty="0" smtClean="0"/>
              <a:t>As</a:t>
            </a:r>
            <a:r>
              <a:rPr lang="pt-BR" sz="3100" dirty="0" smtClean="0"/>
              <a:t> </a:t>
            </a:r>
            <a:r>
              <a:rPr lang="pt-BR" sz="3100" b="1" dirty="0" smtClean="0"/>
              <a:t>decisões estratégicas são tomadas pelo líder</a:t>
            </a:r>
            <a:r>
              <a:rPr lang="pt-BR" sz="3100" dirty="0" smtClean="0"/>
              <a:t>, com base no seu conhecimento e julgamento</a:t>
            </a:r>
            <a:r>
              <a:rPr lang="pt-BR" sz="3100" dirty="0" smtClean="0"/>
              <a:t>.</a:t>
            </a:r>
          </a:p>
          <a:p>
            <a:pPr algn="just" fontAlgn="base">
              <a:buNone/>
            </a:pPr>
            <a:endParaRPr lang="pt-BR" sz="3100" b="1" dirty="0" smtClean="0"/>
          </a:p>
          <a:p>
            <a:pPr algn="just" fontAlgn="base"/>
            <a:r>
              <a:rPr lang="pt-BR" sz="3100" dirty="0" smtClean="0"/>
              <a:t>Os colaboradores estão </a:t>
            </a:r>
            <a:r>
              <a:rPr lang="pt-BR" sz="3100" b="1" dirty="0" smtClean="0"/>
              <a:t>sujeitos a regras muito bem definidas</a:t>
            </a:r>
            <a:r>
              <a:rPr lang="pt-BR" sz="3100" dirty="0" smtClean="0"/>
              <a:t>. Há pouca ou nenhuma abertura para se posicionarem, questionarem ou contribuírem com </a:t>
            </a:r>
            <a:r>
              <a:rPr lang="pt-BR" sz="3100" dirty="0" smtClean="0"/>
              <a:t>idéias </a:t>
            </a:r>
            <a:r>
              <a:rPr lang="pt-BR" sz="3100" dirty="0" smtClean="0"/>
              <a:t>ou sugestões</a:t>
            </a:r>
            <a:r>
              <a:rPr lang="pt-BR" sz="3100" dirty="0" smtClean="0"/>
              <a:t>.</a:t>
            </a:r>
          </a:p>
          <a:p>
            <a:pPr algn="just" fontAlgn="base">
              <a:buNone/>
            </a:pPr>
            <a:endParaRPr lang="pt-BR" sz="3100" dirty="0" smtClean="0"/>
          </a:p>
          <a:p>
            <a:pPr algn="just"/>
            <a:r>
              <a:rPr lang="pt-BR" sz="3100" dirty="0" smtClean="0"/>
              <a:t>Considerado um tipo de liderança mais tradicional e </a:t>
            </a:r>
            <a:r>
              <a:rPr lang="pt-BR" sz="3100" dirty="0" err="1" smtClean="0"/>
              <a:t>frequentemente</a:t>
            </a:r>
            <a:r>
              <a:rPr lang="pt-BR" sz="3100" dirty="0" smtClean="0"/>
              <a:t> visto como antiquado, esse estilo de liderança não deixa de ter suas vantagens e aplicações. </a:t>
            </a:r>
            <a:endParaRPr lang="pt-BR" sz="31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42400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1"/>
                </a:solidFill>
                <a:latin typeface="+mn-lt"/>
              </a:rPr>
              <a:t>Vantagens da </a:t>
            </a:r>
            <a:r>
              <a:rPr lang="pt-BR" b="1" dirty="0" smtClean="0">
                <a:solidFill>
                  <a:schemeClr val="accent1"/>
                </a:solidFill>
                <a:latin typeface="+mn-lt"/>
              </a:rPr>
              <a:t>Liderança </a:t>
            </a:r>
            <a:r>
              <a:rPr lang="pt-BR" b="1" dirty="0" smtClean="0">
                <a:solidFill>
                  <a:schemeClr val="accent1"/>
                </a:solidFill>
                <a:latin typeface="+mn-lt"/>
              </a:rPr>
              <a:t>A</a:t>
            </a:r>
            <a:r>
              <a:rPr lang="pt-BR" b="1" dirty="0" smtClean="0">
                <a:solidFill>
                  <a:schemeClr val="accent1"/>
                </a:solidFill>
                <a:latin typeface="+mn-lt"/>
              </a:rPr>
              <a:t>utocrática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rgbClr val="00B050"/>
                </a:solidFill>
              </a:rPr>
              <a:t> 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431420"/>
          </a:xfrm>
        </p:spPr>
        <p:txBody>
          <a:bodyPr>
            <a:normAutofit lnSpcReduction="10000"/>
          </a:bodyPr>
          <a:lstStyle/>
          <a:p>
            <a:pPr fontAlgn="base"/>
            <a:endParaRPr lang="pt-BR" b="1" dirty="0" smtClean="0"/>
          </a:p>
          <a:p>
            <a:pPr fontAlgn="base"/>
            <a:r>
              <a:rPr lang="pt-BR" b="1" dirty="0" smtClean="0"/>
              <a:t>Agilidade </a:t>
            </a:r>
            <a:r>
              <a:rPr lang="pt-BR" b="1" dirty="0" smtClean="0"/>
              <a:t>nos processos decisórios</a:t>
            </a:r>
            <a:r>
              <a:rPr lang="pt-BR" dirty="0" smtClean="0"/>
              <a:t>, que geralmente dependem de uma só pessoa</a:t>
            </a:r>
            <a:r>
              <a:rPr lang="pt-BR" dirty="0" smtClean="0"/>
              <a:t>;</a:t>
            </a:r>
          </a:p>
          <a:p>
            <a:pPr fontAlgn="base">
              <a:buNone/>
            </a:pPr>
            <a:endParaRPr lang="pt-BR" dirty="0" smtClean="0"/>
          </a:p>
          <a:p>
            <a:pPr fontAlgn="base"/>
            <a:r>
              <a:rPr lang="pt-BR" dirty="0" smtClean="0"/>
              <a:t>Os liderados </a:t>
            </a:r>
            <a:r>
              <a:rPr lang="pt-BR" b="1" dirty="0" smtClean="0"/>
              <a:t>tendem a ser mais produtivos</a:t>
            </a:r>
            <a:r>
              <a:rPr lang="pt-BR" dirty="0" smtClean="0"/>
              <a:t>, sob a presença e pressão do líder</a:t>
            </a:r>
            <a:r>
              <a:rPr lang="pt-BR" dirty="0" smtClean="0"/>
              <a:t>;</a:t>
            </a:r>
          </a:p>
          <a:p>
            <a:pPr fontAlgn="base">
              <a:buNone/>
            </a:pPr>
            <a:endParaRPr lang="pt-BR" dirty="0" smtClean="0"/>
          </a:p>
          <a:p>
            <a:pPr fontAlgn="base"/>
            <a:r>
              <a:rPr lang="pt-BR" b="1" dirty="0" smtClean="0"/>
              <a:t>Maior controle dos processos</a:t>
            </a:r>
            <a:r>
              <a:rPr lang="pt-BR" dirty="0" smtClean="0"/>
              <a:t> e maior especialização por parte da equipe, que trabalha focada nas tarefas.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4400" b="1" dirty="0" smtClean="0">
                <a:solidFill>
                  <a:schemeClr val="accent1"/>
                </a:solidFill>
              </a:rPr>
              <a:t>Desvantagens </a:t>
            </a:r>
            <a:r>
              <a:rPr lang="pt-BR" sz="4400" b="1" dirty="0" smtClean="0">
                <a:solidFill>
                  <a:schemeClr val="accent1"/>
                </a:solidFill>
              </a:rPr>
              <a:t>da </a:t>
            </a:r>
            <a:r>
              <a:rPr lang="pt-BR" sz="4400" b="1" dirty="0" smtClean="0">
                <a:solidFill>
                  <a:schemeClr val="accent1"/>
                </a:solidFill>
              </a:rPr>
              <a:t>Liderança </a:t>
            </a:r>
            <a:r>
              <a:rPr lang="pt-BR" sz="4400" b="1" dirty="0" smtClean="0">
                <a:solidFill>
                  <a:schemeClr val="accent1"/>
                </a:solidFill>
              </a:rPr>
              <a:t>A</a:t>
            </a:r>
            <a:r>
              <a:rPr lang="pt-BR" sz="4400" b="1" dirty="0" smtClean="0">
                <a:solidFill>
                  <a:schemeClr val="accent1"/>
                </a:solidFill>
              </a:rPr>
              <a:t>utocrática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rgbClr val="00B050"/>
                </a:solidFill>
              </a:rPr>
              <a:t> 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000240"/>
            <a:ext cx="8572560" cy="4574296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pt-BR" dirty="0" smtClean="0"/>
              <a:t>O </a:t>
            </a:r>
            <a:r>
              <a:rPr lang="pt-BR" dirty="0" smtClean="0"/>
              <a:t>líder pode ser visto pela equipe como um </a:t>
            </a:r>
            <a:r>
              <a:rPr lang="pt-BR" dirty="0" smtClean="0"/>
              <a:t>ditador</a:t>
            </a:r>
            <a:r>
              <a:rPr lang="pt-BR" dirty="0" smtClean="0"/>
              <a:t>, </a:t>
            </a:r>
            <a:r>
              <a:rPr lang="pt-BR" b="1" dirty="0" smtClean="0"/>
              <a:t>gerando tensão, stress e </a:t>
            </a:r>
            <a:r>
              <a:rPr lang="pt-BR" b="1" dirty="0" err="1" smtClean="0"/>
              <a:t>consequentemente</a:t>
            </a:r>
            <a:r>
              <a:rPr lang="pt-BR" b="1" dirty="0" smtClean="0"/>
              <a:t> conflitos</a:t>
            </a:r>
            <a:r>
              <a:rPr lang="pt-BR" dirty="0" smtClean="0"/>
              <a:t> dentro do </a:t>
            </a:r>
            <a:r>
              <a:rPr lang="pt-BR" dirty="0" smtClean="0"/>
              <a:t>time.</a:t>
            </a:r>
          </a:p>
          <a:p>
            <a:pPr algn="just" fontAlgn="base"/>
            <a:r>
              <a:rPr lang="pt-BR" dirty="0" smtClean="0"/>
              <a:t>O</a:t>
            </a:r>
            <a:r>
              <a:rPr lang="pt-BR" dirty="0" smtClean="0"/>
              <a:t>s </a:t>
            </a:r>
            <a:r>
              <a:rPr lang="pt-BR" dirty="0" smtClean="0"/>
              <a:t>liderados </a:t>
            </a:r>
            <a:r>
              <a:rPr lang="pt-BR" b="1" dirty="0" smtClean="0"/>
              <a:t>podem se sentir subutilizados e desvalorizados</a:t>
            </a:r>
            <a:r>
              <a:rPr lang="pt-BR" dirty="0" smtClean="0"/>
              <a:t>, já que não contribuem com novas </a:t>
            </a:r>
            <a:r>
              <a:rPr lang="pt-BR" dirty="0" smtClean="0"/>
              <a:t>idéias </a:t>
            </a:r>
            <a:r>
              <a:rPr lang="pt-BR" dirty="0" smtClean="0"/>
              <a:t>e </a:t>
            </a:r>
            <a:r>
              <a:rPr lang="pt-BR" dirty="0" smtClean="0"/>
              <a:t>decisões.</a:t>
            </a:r>
            <a:endParaRPr lang="pt-BR" dirty="0" smtClean="0"/>
          </a:p>
          <a:p>
            <a:pPr algn="just" fontAlgn="base"/>
            <a:r>
              <a:rPr lang="pt-BR" dirty="0" smtClean="0"/>
              <a:t>Em função da centralização, </a:t>
            </a:r>
            <a:r>
              <a:rPr lang="pt-BR" b="1" dirty="0" smtClean="0"/>
              <a:t>o líder pode ficar </a:t>
            </a:r>
            <a:r>
              <a:rPr lang="pt-BR" b="1" dirty="0" smtClean="0"/>
              <a:t>sobrecarregado.</a:t>
            </a:r>
            <a:endParaRPr lang="pt-BR" dirty="0" smtClean="0"/>
          </a:p>
          <a:p>
            <a:pPr algn="just" fontAlgn="base"/>
            <a:r>
              <a:rPr lang="pt-BR" b="1" dirty="0" smtClean="0"/>
              <a:t>Na ausência do líder, a equipe tende a relaxar</a:t>
            </a:r>
            <a:r>
              <a:rPr lang="pt-BR" dirty="0" smtClean="0"/>
              <a:t>, podendo ocorrer queda de </a:t>
            </a:r>
            <a:r>
              <a:rPr lang="pt-BR" dirty="0" smtClean="0"/>
              <a:t>produtividade.</a:t>
            </a:r>
            <a:endParaRPr lang="pt-BR" dirty="0" smtClean="0"/>
          </a:p>
          <a:p>
            <a:pPr algn="just" fontAlgn="base"/>
            <a:r>
              <a:rPr lang="pt-BR" dirty="0" smtClean="0"/>
              <a:t>É mais comum que a equipe apresente</a:t>
            </a:r>
            <a:r>
              <a:rPr lang="pt-BR" b="1" dirty="0" smtClean="0"/>
              <a:t> frustração e </a:t>
            </a:r>
            <a:r>
              <a:rPr lang="pt-BR" b="1" dirty="0" smtClean="0"/>
              <a:t>desmotivação.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450" y="122239"/>
            <a:ext cx="7632700" cy="1002506"/>
          </a:xfrm>
        </p:spPr>
        <p:txBody>
          <a:bodyPr>
            <a:normAutofit/>
          </a:bodyPr>
          <a:lstStyle/>
          <a:p>
            <a:r>
              <a:rPr lang="pt-BR" sz="3400" dirty="0" smtClean="0"/>
              <a:t>Motivação nos Empreendimentos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4" y="1556792"/>
            <a:ext cx="8785671" cy="518457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u="sng" dirty="0" smtClean="0"/>
              <a:t>Motivar as pessoas</a:t>
            </a:r>
            <a:r>
              <a:rPr lang="pt-BR" dirty="0" smtClean="0"/>
              <a:t>: um dos maiores desafios de todos empreendimentos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A motivação é resultado da interação entre indivíduo e a situação que o envolve.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A mesma pessoa pode ter diferentes níveis de motivação ao longo do tempo.</a:t>
            </a:r>
          </a:p>
        </p:txBody>
      </p:sp>
    </p:spTree>
    <p:extLst>
      <p:ext uri="{BB962C8B-B14F-4D97-AF65-F5344CB8AC3E}">
        <p14:creationId xmlns="" xmlns:p14="http://schemas.microsoft.com/office/powerpoint/2010/main" val="840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42400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chemeClr val="accent1"/>
                </a:solidFill>
              </a:rPr>
              <a:t>Quando Utilizar </a:t>
            </a:r>
            <a:r>
              <a:rPr lang="pt-BR" b="1" dirty="0" smtClean="0">
                <a:solidFill>
                  <a:schemeClr val="accent1"/>
                </a:solidFill>
              </a:rPr>
              <a:t>a </a:t>
            </a:r>
            <a:r>
              <a:rPr lang="pt-BR" b="1" dirty="0" smtClean="0">
                <a:solidFill>
                  <a:schemeClr val="accent1"/>
                </a:solidFill>
              </a:rPr>
              <a:t>Liderança Autocrática</a:t>
            </a:r>
            <a:r>
              <a:rPr lang="pt-BR" b="1" dirty="0" smtClean="0">
                <a:solidFill>
                  <a:schemeClr val="accent1"/>
                </a:solidFill>
              </a:rPr>
              <a:t>?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fontAlgn="base"/>
            <a:r>
              <a:rPr lang="pt-BR" dirty="0" smtClean="0"/>
              <a:t>O </a:t>
            </a:r>
            <a:r>
              <a:rPr lang="pt-BR" dirty="0" smtClean="0"/>
              <a:t>estilo de liderança autocrática deve ser utilizado em </a:t>
            </a:r>
            <a:r>
              <a:rPr lang="pt-BR" b="1" dirty="0" smtClean="0"/>
              <a:t>situações que exigem alto nível de controle dos processos</a:t>
            </a:r>
            <a:r>
              <a:rPr lang="pt-BR" dirty="0" smtClean="0"/>
              <a:t>.</a:t>
            </a:r>
          </a:p>
          <a:p>
            <a:pPr algn="just" fontAlgn="base"/>
            <a:r>
              <a:rPr lang="pt-BR" dirty="0" smtClean="0"/>
              <a:t>Um exemplo são situações em que o liderado possui pouca experiência e necessita de mais direcionamento, em equipes muito grandes ou com posições de baixa qualificação.</a:t>
            </a:r>
          </a:p>
          <a:p>
            <a:pPr algn="just" fontAlgn="base"/>
            <a:r>
              <a:rPr lang="pt-BR" dirty="0" smtClean="0"/>
              <a:t>Já profissionais mais especializados e experientes tendem a sentir desconforto e desmotivação perante a esse tipo de liderança.</a:t>
            </a:r>
          </a:p>
          <a:p>
            <a:pPr fontAlgn="base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1"/>
                </a:solidFill>
                <a:latin typeface="+mn-lt"/>
              </a:rPr>
              <a:t>L</a:t>
            </a:r>
            <a:r>
              <a:rPr lang="pt-BR" b="1" dirty="0" smtClean="0">
                <a:solidFill>
                  <a:schemeClr val="accent1"/>
                </a:solidFill>
                <a:latin typeface="+mn-lt"/>
              </a:rPr>
              <a:t>iderança Democrática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rgbClr val="00B050"/>
                </a:solidFill>
              </a:rPr>
              <a:t> 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/>
          </a:bodyPr>
          <a:lstStyle/>
          <a:p>
            <a:pPr algn="just" fontAlgn="base"/>
            <a:r>
              <a:rPr lang="pt-BR" dirty="0" smtClean="0"/>
              <a:t>Os </a:t>
            </a:r>
            <a:r>
              <a:rPr lang="pt-BR" dirty="0" smtClean="0"/>
              <a:t>líderes que trabalham com este estilo são abertos à participação, sugestões e contribuições da equipe. Essa é, inclusive, uma postura incentivada</a:t>
            </a:r>
            <a:r>
              <a:rPr lang="pt-BR" dirty="0" smtClean="0"/>
              <a:t>.</a:t>
            </a:r>
          </a:p>
          <a:p>
            <a:pPr algn="just" fontAlgn="base">
              <a:buNone/>
            </a:pPr>
            <a:endParaRPr lang="pt-BR" dirty="0" smtClean="0"/>
          </a:p>
          <a:p>
            <a:pPr algn="just" fontAlgn="base"/>
            <a:r>
              <a:rPr lang="pt-BR" dirty="0" smtClean="0"/>
              <a:t>Líderes </a:t>
            </a:r>
            <a:r>
              <a:rPr lang="pt-BR" dirty="0" smtClean="0"/>
              <a:t>democráticos estão</a:t>
            </a:r>
            <a:r>
              <a:rPr lang="pt-BR" b="1" dirty="0" smtClean="0"/>
              <a:t> sempre preocupados com a satisfação</a:t>
            </a:r>
            <a:r>
              <a:rPr lang="pt-BR" dirty="0" smtClean="0"/>
              <a:t>, </a:t>
            </a:r>
            <a:r>
              <a:rPr lang="pt-BR" b="1" dirty="0" smtClean="0"/>
              <a:t>bem estar e motivação do time</a:t>
            </a:r>
            <a:r>
              <a:rPr lang="pt-BR" dirty="0" smtClean="0"/>
              <a:t>. Procuram estimular os bons relacionamentos, a comunicação aberta e o desenvolvimento dos colaboradores.</a:t>
            </a:r>
          </a:p>
          <a:p>
            <a:pPr fontAlgn="base"/>
            <a:endParaRPr lang="pt-BR" b="1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1"/>
                </a:solidFill>
              </a:rPr>
              <a:t>Vantagens da </a:t>
            </a:r>
            <a:r>
              <a:rPr lang="pt-BR" b="1" dirty="0" smtClean="0">
                <a:solidFill>
                  <a:schemeClr val="accent1"/>
                </a:solidFill>
              </a:rPr>
              <a:t>Liderança Democrática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rgbClr val="00B050"/>
                </a:solidFill>
              </a:rPr>
              <a:t> 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86346"/>
          </a:xfrm>
        </p:spPr>
        <p:txBody>
          <a:bodyPr>
            <a:normAutofit/>
          </a:bodyPr>
          <a:lstStyle/>
          <a:p>
            <a:pPr fontAlgn="base"/>
            <a:r>
              <a:rPr lang="pt-BR" b="1" dirty="0" smtClean="0"/>
              <a:t>Interação</a:t>
            </a:r>
            <a:r>
              <a:rPr lang="pt-BR" b="1" dirty="0" smtClean="0"/>
              <a:t> </a:t>
            </a:r>
            <a:r>
              <a:rPr lang="pt-BR" dirty="0" smtClean="0"/>
              <a:t>entre líderes e equipe</a:t>
            </a:r>
            <a:r>
              <a:rPr lang="pt-BR" dirty="0" smtClean="0"/>
              <a:t>;</a:t>
            </a:r>
          </a:p>
          <a:p>
            <a:pPr fontAlgn="base">
              <a:buNone/>
            </a:pPr>
            <a:endParaRPr lang="pt-BR" dirty="0" smtClean="0"/>
          </a:p>
          <a:p>
            <a:pPr fontAlgn="base"/>
            <a:r>
              <a:rPr lang="pt-BR" dirty="0" smtClean="0"/>
              <a:t>Atenção à </a:t>
            </a:r>
            <a:r>
              <a:rPr lang="pt-BR" b="1" dirty="0" smtClean="0"/>
              <a:t>satisfação e motivação</a:t>
            </a:r>
            <a:r>
              <a:rPr lang="pt-BR" dirty="0" smtClean="0"/>
              <a:t> dos liderados, que geralmente são </a:t>
            </a:r>
            <a:r>
              <a:rPr lang="pt-BR" b="1" dirty="0" smtClean="0"/>
              <a:t>mais responsáveis e produtivos</a:t>
            </a:r>
            <a:r>
              <a:rPr lang="pt-BR" dirty="0" smtClean="0"/>
              <a:t>;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Valorização da </a:t>
            </a:r>
            <a:r>
              <a:rPr lang="pt-BR" b="1" dirty="0" smtClean="0"/>
              <a:t>contribuição </a:t>
            </a:r>
            <a:r>
              <a:rPr lang="pt-BR" dirty="0" smtClean="0"/>
              <a:t>de todos no time</a:t>
            </a:r>
            <a:r>
              <a:rPr lang="pt-BR" dirty="0" smtClean="0"/>
              <a:t>;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Maior </a:t>
            </a:r>
            <a:r>
              <a:rPr lang="pt-BR" b="1" dirty="0" smtClean="0"/>
              <a:t>comprometimento </a:t>
            </a:r>
            <a:r>
              <a:rPr lang="pt-BR" dirty="0" smtClean="0"/>
              <a:t>e responsabilidade dos membros.</a:t>
            </a:r>
          </a:p>
          <a:p>
            <a:pPr fontAlgn="base"/>
            <a:endParaRPr lang="pt-BR" b="1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1"/>
                </a:solidFill>
              </a:rPr>
              <a:t>Desvantagens da Liderança Democrática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rgbClr val="00B050"/>
                </a:solidFill>
              </a:rPr>
              <a:t> 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/>
          </a:bodyPr>
          <a:lstStyle/>
          <a:p>
            <a:pPr fontAlgn="base"/>
            <a:r>
              <a:rPr lang="pt-BR" sz="3200" dirty="0" smtClean="0"/>
              <a:t>Os </a:t>
            </a:r>
            <a:r>
              <a:rPr lang="pt-BR" sz="3200" dirty="0" smtClean="0"/>
              <a:t>processos decisórios e de mudança</a:t>
            </a:r>
            <a:r>
              <a:rPr lang="pt-BR" sz="3200" b="1" dirty="0" smtClean="0"/>
              <a:t> podem ser lento</a:t>
            </a:r>
            <a:r>
              <a:rPr lang="pt-BR" sz="3200" dirty="0" smtClean="0"/>
              <a:t>s</a:t>
            </a:r>
            <a:r>
              <a:rPr lang="pt-BR" sz="3200" dirty="0" smtClean="0"/>
              <a:t>;</a:t>
            </a:r>
          </a:p>
          <a:p>
            <a:pPr fontAlgn="base"/>
            <a:endParaRPr lang="pt-BR" sz="3200" dirty="0" smtClean="0"/>
          </a:p>
          <a:p>
            <a:pPr fontAlgn="base"/>
            <a:r>
              <a:rPr lang="pt-BR" sz="3200" dirty="0" smtClean="0"/>
              <a:t>Exige </a:t>
            </a:r>
            <a:r>
              <a:rPr lang="pt-BR" sz="3200" b="1" dirty="0" smtClean="0"/>
              <a:t>nível de maturidade alto e experiência </a:t>
            </a:r>
            <a:r>
              <a:rPr lang="pt-BR" sz="3200" dirty="0" smtClean="0"/>
              <a:t>da equipe</a:t>
            </a:r>
            <a:r>
              <a:rPr lang="pt-BR" sz="3200" dirty="0" smtClean="0"/>
              <a:t>;</a:t>
            </a:r>
          </a:p>
          <a:p>
            <a:pPr fontAlgn="base"/>
            <a:endParaRPr lang="pt-BR" sz="3200" dirty="0" smtClean="0"/>
          </a:p>
          <a:p>
            <a:pPr fontAlgn="base"/>
            <a:r>
              <a:rPr lang="pt-BR" sz="3200" b="1" dirty="0" smtClean="0"/>
              <a:t>Risco de perda de controle </a:t>
            </a:r>
            <a:r>
              <a:rPr lang="pt-BR" sz="3200" dirty="0" smtClean="0"/>
              <a:t>de determinadas tarefas ou processos.</a:t>
            </a:r>
          </a:p>
          <a:p>
            <a:pPr fontAlgn="base"/>
            <a:endParaRPr lang="pt-B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42400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chemeClr val="accent1"/>
                </a:solidFill>
              </a:rPr>
              <a:t>Quando Utilizar </a:t>
            </a:r>
            <a:r>
              <a:rPr lang="pt-BR" b="1" dirty="0" smtClean="0">
                <a:solidFill>
                  <a:schemeClr val="accent1"/>
                </a:solidFill>
              </a:rPr>
              <a:t>a </a:t>
            </a:r>
            <a:r>
              <a:rPr lang="pt-BR" b="1" dirty="0" smtClean="0">
                <a:solidFill>
                  <a:schemeClr val="accent1"/>
                </a:solidFill>
              </a:rPr>
              <a:t>Liderança Democrática?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pt-BR" dirty="0" smtClean="0"/>
              <a:t>Este </a:t>
            </a:r>
            <a:r>
              <a:rPr lang="pt-BR" dirty="0" smtClean="0"/>
              <a:t>estilo de liderança</a:t>
            </a:r>
            <a:r>
              <a:rPr lang="pt-BR" b="1" dirty="0" smtClean="0"/>
              <a:t> funciona muito bem em equipes com nível de maturidade elevado</a:t>
            </a:r>
            <a:r>
              <a:rPr lang="pt-BR" dirty="0" smtClean="0"/>
              <a:t>. </a:t>
            </a:r>
            <a:endParaRPr lang="pt-BR" dirty="0" smtClean="0"/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Também </a:t>
            </a:r>
            <a:r>
              <a:rPr lang="pt-BR" dirty="0" smtClean="0"/>
              <a:t>é eficiente em situações em que o líder não se sente seguro para determinadas decisões e necessita de contribuições de outras pessoas</a:t>
            </a:r>
            <a:r>
              <a:rPr lang="pt-BR" dirty="0" smtClean="0"/>
              <a:t>.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O estilo de liderança democrático é capaz de gerar </a:t>
            </a:r>
            <a:r>
              <a:rPr lang="pt-BR" b="1" dirty="0" smtClean="0"/>
              <a:t>novas idéias e inovação </a:t>
            </a:r>
            <a:r>
              <a:rPr lang="pt-BR" dirty="0" smtClean="0"/>
              <a:t>para </a:t>
            </a:r>
            <a:r>
              <a:rPr lang="pt-BR" dirty="0" smtClean="0"/>
              <a:t>o negócio.</a:t>
            </a:r>
          </a:p>
          <a:p>
            <a:pPr fontAlgn="base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1"/>
                </a:solidFill>
                <a:latin typeface="+mn-lt"/>
              </a:rPr>
              <a:t>L</a:t>
            </a:r>
            <a:r>
              <a:rPr lang="pt-BR" b="1" dirty="0" smtClean="0">
                <a:solidFill>
                  <a:schemeClr val="accent1"/>
                </a:solidFill>
                <a:latin typeface="+mn-lt"/>
              </a:rPr>
              <a:t>iderança Liberal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rgbClr val="00B050"/>
                </a:solidFill>
              </a:rPr>
              <a:t> 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428736"/>
            <a:ext cx="8715436" cy="5145800"/>
          </a:xfrm>
        </p:spPr>
        <p:txBody>
          <a:bodyPr>
            <a:normAutofit fontScale="25000" lnSpcReduction="20000"/>
          </a:bodyPr>
          <a:lstStyle/>
          <a:p>
            <a:pPr fontAlgn="base"/>
            <a:endParaRPr lang="pt-BR" dirty="0" smtClean="0"/>
          </a:p>
          <a:p>
            <a:pPr fontAlgn="base"/>
            <a:r>
              <a:rPr lang="pt-BR" sz="10400" dirty="0" smtClean="0"/>
              <a:t>O </a:t>
            </a:r>
            <a:r>
              <a:rPr lang="pt-BR" sz="10400" dirty="0" smtClean="0"/>
              <a:t>líder liberal parte do pressuposto que as pessoas possuem um nível de maturidade elevado, a ponto de não precisarem tanto dele</a:t>
            </a:r>
            <a:r>
              <a:rPr lang="pt-BR" sz="10400" dirty="0" smtClean="0"/>
              <a:t>.</a:t>
            </a:r>
          </a:p>
          <a:p>
            <a:pPr fontAlgn="base">
              <a:buNone/>
            </a:pPr>
            <a:endParaRPr lang="pt-BR" sz="10400" dirty="0" smtClean="0"/>
          </a:p>
          <a:p>
            <a:pPr fontAlgn="base"/>
            <a:r>
              <a:rPr lang="pt-BR" sz="10400" dirty="0" smtClean="0"/>
              <a:t>Ele entende que pode deixar o grupo a vontade, sem necessidade de acompanhamento constante. Esse estilo de liderança</a:t>
            </a:r>
            <a:r>
              <a:rPr lang="pt-BR" sz="10400" b="1" dirty="0" smtClean="0"/>
              <a:t> conta com a capacidade de autogestão</a:t>
            </a:r>
            <a:r>
              <a:rPr lang="pt-BR" sz="10400" dirty="0" smtClean="0"/>
              <a:t> da equipe</a:t>
            </a:r>
            <a:r>
              <a:rPr lang="pt-BR" sz="10400" dirty="0" smtClean="0"/>
              <a:t>.</a:t>
            </a:r>
          </a:p>
          <a:p>
            <a:pPr fontAlgn="base">
              <a:buNone/>
            </a:pPr>
            <a:endParaRPr lang="pt-BR" sz="10400" dirty="0" smtClean="0"/>
          </a:p>
          <a:p>
            <a:pPr fontAlgn="base"/>
            <a:r>
              <a:rPr lang="pt-BR" sz="10400" dirty="0" smtClean="0"/>
              <a:t>A liderança liberal, no entanto, não significa ser um líder omisso. Ele ainda possui responsabilidades, como a organização, delegação de tarefas e motivação da equipe.</a:t>
            </a:r>
          </a:p>
          <a:p>
            <a:pPr>
              <a:buNone/>
            </a:pPr>
            <a:r>
              <a:rPr lang="pt-BR" sz="10400" dirty="0" smtClean="0"/>
              <a:t/>
            </a:r>
            <a:br>
              <a:rPr lang="pt-BR" sz="10400" dirty="0" smtClean="0"/>
            </a:br>
            <a:endParaRPr lang="pt-BR" sz="10400" b="1" dirty="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07170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accent1"/>
                </a:solidFill>
              </a:rPr>
              <a:t>Vantagens da </a:t>
            </a:r>
            <a:r>
              <a:rPr lang="pt-BR" b="1" dirty="0" smtClean="0">
                <a:solidFill>
                  <a:schemeClr val="accent1"/>
                </a:solidFill>
              </a:rPr>
              <a:t>Liderança Liberal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rgbClr val="00B050"/>
                </a:solidFill>
              </a:rPr>
              <a:t> 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>
            <a:normAutofit fontScale="92500"/>
          </a:bodyPr>
          <a:lstStyle/>
          <a:p>
            <a:pPr fontAlgn="base"/>
            <a:r>
              <a:rPr lang="pt-BR" b="1" dirty="0" smtClean="0"/>
              <a:t>Liberdade</a:t>
            </a:r>
            <a:r>
              <a:rPr lang="pt-BR" b="1" dirty="0" smtClean="0"/>
              <a:t> </a:t>
            </a:r>
            <a:r>
              <a:rPr lang="pt-BR" dirty="0" smtClean="0"/>
              <a:t>para tomada de decisões;</a:t>
            </a:r>
          </a:p>
          <a:p>
            <a:pPr fontAlgn="base"/>
            <a:r>
              <a:rPr lang="pt-BR" b="1" dirty="0" smtClean="0"/>
              <a:t>Confiança </a:t>
            </a:r>
            <a:r>
              <a:rPr lang="pt-BR" dirty="0" smtClean="0"/>
              <a:t>no trabalho do liderado;</a:t>
            </a:r>
          </a:p>
          <a:p>
            <a:pPr fontAlgn="base"/>
            <a:r>
              <a:rPr lang="pt-BR" b="1" dirty="0" smtClean="0"/>
              <a:t>Descentralização </a:t>
            </a:r>
            <a:r>
              <a:rPr lang="pt-BR" dirty="0" smtClean="0"/>
              <a:t>e pouca burocracia</a:t>
            </a:r>
            <a:r>
              <a:rPr lang="pt-BR" dirty="0" smtClean="0"/>
              <a:t>.</a:t>
            </a:r>
          </a:p>
          <a:p>
            <a:pPr fontAlgn="base">
              <a:buNone/>
            </a:pPr>
            <a:endParaRPr lang="pt-BR" dirty="0" smtClean="0"/>
          </a:p>
          <a:p>
            <a:pPr algn="ctr" fontAlgn="base">
              <a:buNone/>
            </a:pPr>
            <a:r>
              <a:rPr lang="pt-BR" sz="4300" b="1" dirty="0" smtClean="0">
                <a:solidFill>
                  <a:schemeClr val="accent1"/>
                </a:solidFill>
                <a:latin typeface="Trebuchet MS" pitchFamily="34" charset="0"/>
              </a:rPr>
              <a:t>Desvantagens </a:t>
            </a:r>
            <a:r>
              <a:rPr lang="pt-BR" sz="4300" b="1" dirty="0" smtClean="0">
                <a:solidFill>
                  <a:schemeClr val="accent1"/>
                </a:solidFill>
                <a:latin typeface="Trebuchet MS" pitchFamily="34" charset="0"/>
              </a:rPr>
              <a:t>da Liderança </a:t>
            </a:r>
            <a:r>
              <a:rPr lang="pt-BR" sz="4300" b="1" dirty="0" smtClean="0">
                <a:solidFill>
                  <a:schemeClr val="accent1"/>
                </a:solidFill>
                <a:latin typeface="Trebuchet MS" pitchFamily="34" charset="0"/>
              </a:rPr>
              <a:t>Liberal</a:t>
            </a:r>
          </a:p>
          <a:p>
            <a:pPr fontAlgn="base"/>
            <a:r>
              <a:rPr lang="pt-BR" b="1" dirty="0" smtClean="0"/>
              <a:t>Baixa </a:t>
            </a:r>
            <a:r>
              <a:rPr lang="pt-BR" b="1" dirty="0" smtClean="0"/>
              <a:t>produtividade</a:t>
            </a:r>
            <a:r>
              <a:rPr lang="pt-BR" dirty="0" smtClean="0"/>
              <a:t> devido à falta de orientação, feedback e controle de qualidade do trabalho;</a:t>
            </a:r>
          </a:p>
          <a:p>
            <a:pPr fontAlgn="base"/>
            <a:r>
              <a:rPr lang="pt-BR" dirty="0" smtClean="0"/>
              <a:t>Sentimento de</a:t>
            </a:r>
            <a:r>
              <a:rPr lang="pt-BR" b="1" dirty="0" smtClean="0"/>
              <a:t> falta de direcionamento</a:t>
            </a:r>
            <a:r>
              <a:rPr lang="pt-BR" dirty="0" smtClean="0"/>
              <a:t>;</a:t>
            </a:r>
          </a:p>
          <a:p>
            <a:pPr fontAlgn="base"/>
            <a:r>
              <a:rPr lang="pt-BR" b="1" dirty="0" smtClean="0"/>
              <a:t>Individualismo</a:t>
            </a:r>
            <a:r>
              <a:rPr lang="pt-BR" dirty="0" smtClean="0"/>
              <a:t> e pouco respeito à figura do líder.</a:t>
            </a:r>
          </a:p>
          <a:p>
            <a:pPr fontAlgn="base"/>
            <a:endParaRPr lang="pt-BR" dirty="0" smtClean="0"/>
          </a:p>
          <a:p>
            <a:pPr fontAlgn="base"/>
            <a:endParaRPr lang="pt-BR" b="1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42400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chemeClr val="accent1"/>
                </a:solidFill>
              </a:rPr>
              <a:t>Quando Utilizar </a:t>
            </a:r>
            <a:r>
              <a:rPr lang="pt-BR" b="1" dirty="0" smtClean="0">
                <a:solidFill>
                  <a:schemeClr val="accent1"/>
                </a:solidFill>
              </a:rPr>
              <a:t>a </a:t>
            </a:r>
            <a:r>
              <a:rPr lang="pt-BR" b="1" dirty="0" smtClean="0">
                <a:solidFill>
                  <a:schemeClr val="accent1"/>
                </a:solidFill>
              </a:rPr>
              <a:t>Liderança Liberal?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4296"/>
          </a:xfrm>
        </p:spPr>
        <p:txBody>
          <a:bodyPr>
            <a:normAutofit fontScale="92500"/>
          </a:bodyPr>
          <a:lstStyle/>
          <a:p>
            <a:pPr fontAlgn="base"/>
            <a:r>
              <a:rPr lang="pt-BR" dirty="0" smtClean="0"/>
              <a:t>Este </a:t>
            </a:r>
            <a:r>
              <a:rPr lang="pt-BR" dirty="0" smtClean="0"/>
              <a:t>estilo de liderança alcança bons resultados em equipes experientes, formada por </a:t>
            </a:r>
            <a:r>
              <a:rPr lang="pt-BR" b="1" dirty="0" smtClean="0"/>
              <a:t>profissionais especialistas e capazes de trabalhar com níveis altos de autonomia</a:t>
            </a:r>
            <a:r>
              <a:rPr lang="pt-BR" dirty="0" smtClean="0"/>
              <a:t> e responsabilidade</a:t>
            </a:r>
            <a:r>
              <a:rPr lang="pt-BR" dirty="0" smtClean="0"/>
              <a:t>.</a:t>
            </a:r>
          </a:p>
          <a:p>
            <a:pPr fontAlgn="base">
              <a:buNone/>
            </a:pPr>
            <a:endParaRPr lang="pt-BR" dirty="0" smtClean="0"/>
          </a:p>
          <a:p>
            <a:pPr fontAlgn="base"/>
            <a:r>
              <a:rPr lang="pt-BR" dirty="0" smtClean="0"/>
              <a:t>É importante também que as relações interpessoais sejam maduras e que a comunicação entre os membros da equipe seja muito eficaz. Além disso, </a:t>
            </a:r>
            <a:r>
              <a:rPr lang="pt-BR" b="1" dirty="0" smtClean="0"/>
              <a:t>o líder deve estar sempre acessível e presente</a:t>
            </a:r>
            <a:r>
              <a:rPr lang="pt-BR" dirty="0" smtClean="0"/>
              <a:t>, pronto para motivar a equipe quando necessário.</a:t>
            </a:r>
          </a:p>
          <a:p>
            <a:pPr fontAlgn="base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rgbClr val="00B050"/>
                </a:solidFill>
              </a:rPr>
              <a:t>Liderança situacional: o que é?</a:t>
            </a:r>
            <a:br>
              <a:rPr lang="pt-BR" b="1" dirty="0" smtClean="0">
                <a:solidFill>
                  <a:srgbClr val="00B05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723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pt-BR" dirty="0" smtClean="0"/>
              <a:t>Como </a:t>
            </a:r>
            <a:r>
              <a:rPr lang="pt-BR" dirty="0" smtClean="0"/>
              <a:t>mencionamos anteriormente, a liderança é um assunto que ainda fomenta muitos estudos. Por isso, </a:t>
            </a:r>
            <a:r>
              <a:rPr lang="pt-BR" b="1" dirty="0" smtClean="0"/>
              <a:t>as teorias continuam a avançar</a:t>
            </a:r>
            <a:r>
              <a:rPr lang="pt-BR" dirty="0" smtClean="0"/>
              <a:t>, e já existem muitos conceitos mais recentes a serem considerados. É o caso, por exemplo, da</a:t>
            </a:r>
            <a:r>
              <a:rPr lang="pt-BR" b="1" dirty="0" smtClean="0"/>
              <a:t> liderança situacional</a:t>
            </a:r>
            <a:r>
              <a:rPr lang="pt-BR" dirty="0" smtClean="0"/>
              <a:t>.</a:t>
            </a:r>
          </a:p>
          <a:p>
            <a:pPr fontAlgn="base"/>
            <a:r>
              <a:rPr lang="pt-BR" dirty="0" smtClean="0"/>
              <a:t>Nesse estilo de liderança</a:t>
            </a:r>
            <a:r>
              <a:rPr lang="pt-BR" b="1" dirty="0" smtClean="0"/>
              <a:t>, são levados em consideração níveis diferentes de maturidade e desenvolvimento </a:t>
            </a:r>
            <a:r>
              <a:rPr lang="pt-BR" dirty="0" smtClean="0"/>
              <a:t>das pessoas.</a:t>
            </a:r>
          </a:p>
          <a:p>
            <a:pPr fontAlgn="base"/>
            <a:r>
              <a:rPr lang="pt-BR" dirty="0" smtClean="0"/>
              <a:t>Os líderes são capazes d</a:t>
            </a:r>
            <a:r>
              <a:rPr lang="pt-BR" b="1" dirty="0" smtClean="0"/>
              <a:t>e reconhecer a maturidade e a motivação do liderado </a:t>
            </a:r>
            <a:r>
              <a:rPr lang="pt-BR" dirty="0" smtClean="0"/>
              <a:t>e </a:t>
            </a:r>
            <a:r>
              <a:rPr lang="pt-BR" b="1" dirty="0" smtClean="0"/>
              <a:t>adaptar o seu comportamento</a:t>
            </a:r>
            <a:r>
              <a:rPr lang="pt-BR" dirty="0" smtClean="0"/>
              <a:t> à capacidade e empenho de cada um.</a:t>
            </a:r>
          </a:p>
          <a:p>
            <a:pPr fontAlgn="base"/>
            <a:endParaRPr lang="pt-BR" dirty="0" smtClean="0"/>
          </a:p>
          <a:p>
            <a:pPr fontAlgn="base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rgbClr val="00B050"/>
                </a:solidFill>
              </a:rPr>
              <a:t>A </a:t>
            </a:r>
            <a:r>
              <a:rPr lang="pt-BR" b="1" dirty="0" smtClean="0">
                <a:solidFill>
                  <a:srgbClr val="00B050"/>
                </a:solidFill>
              </a:rPr>
              <a:t>maturidade é classificada em quatro estágios 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 lnSpcReduction="10000"/>
          </a:bodyPr>
          <a:lstStyle/>
          <a:p>
            <a:pPr fontAlgn="base"/>
            <a:r>
              <a:rPr lang="pt-BR" b="1" dirty="0" smtClean="0"/>
              <a:t>P1</a:t>
            </a:r>
            <a:r>
              <a:rPr lang="pt-BR" dirty="0" smtClean="0"/>
              <a:t>: liderados são </a:t>
            </a:r>
            <a:r>
              <a:rPr lang="pt-BR" b="1" dirty="0" smtClean="0"/>
              <a:t>inexperientes </a:t>
            </a:r>
            <a:r>
              <a:rPr lang="pt-BR" dirty="0" smtClean="0"/>
              <a:t>e não tem competência</a:t>
            </a:r>
            <a:r>
              <a:rPr lang="pt-BR" dirty="0" smtClean="0"/>
              <a:t>.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b="1" dirty="0" smtClean="0"/>
              <a:t>P2</a:t>
            </a:r>
            <a:r>
              <a:rPr lang="pt-BR" dirty="0" smtClean="0"/>
              <a:t>: os liderados já </a:t>
            </a:r>
            <a:r>
              <a:rPr lang="pt-BR" b="1" dirty="0" smtClean="0"/>
              <a:t>possuem um pouco de experiência</a:t>
            </a:r>
            <a:r>
              <a:rPr lang="pt-BR" dirty="0" smtClean="0"/>
              <a:t>, e estão </a:t>
            </a:r>
            <a:r>
              <a:rPr lang="pt-BR" b="1" dirty="0" smtClean="0"/>
              <a:t>motivados</a:t>
            </a:r>
            <a:r>
              <a:rPr lang="pt-BR" dirty="0" smtClean="0"/>
              <a:t>.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b="1" dirty="0" smtClean="0"/>
              <a:t>P3</a:t>
            </a:r>
            <a:r>
              <a:rPr lang="pt-BR" dirty="0" smtClean="0"/>
              <a:t>: os liderados possuem</a:t>
            </a:r>
            <a:r>
              <a:rPr lang="pt-BR" b="1" dirty="0" smtClean="0"/>
              <a:t> níveis elevados de experiência</a:t>
            </a:r>
            <a:r>
              <a:rPr lang="pt-BR" dirty="0" smtClean="0"/>
              <a:t>, mas estão </a:t>
            </a:r>
            <a:r>
              <a:rPr lang="pt-BR" b="1" dirty="0" smtClean="0"/>
              <a:t>desmotivados</a:t>
            </a:r>
            <a:r>
              <a:rPr lang="pt-BR" dirty="0" smtClean="0"/>
              <a:t>.</a:t>
            </a:r>
          </a:p>
          <a:p>
            <a:pPr fontAlgn="base">
              <a:buNone/>
            </a:pPr>
            <a:endParaRPr lang="pt-BR" dirty="0" smtClean="0"/>
          </a:p>
          <a:p>
            <a:pPr fontAlgn="base"/>
            <a:r>
              <a:rPr lang="pt-BR" b="1" dirty="0" smtClean="0"/>
              <a:t>P4</a:t>
            </a:r>
            <a:r>
              <a:rPr lang="pt-BR" dirty="0" smtClean="0"/>
              <a:t>: os liderados têm </a:t>
            </a:r>
            <a:r>
              <a:rPr lang="pt-BR" b="1" dirty="0" smtClean="0"/>
              <a:t>muita experiência</a:t>
            </a:r>
            <a:r>
              <a:rPr lang="pt-BR" dirty="0" smtClean="0"/>
              <a:t> e estão </a:t>
            </a:r>
            <a:r>
              <a:rPr lang="pt-BR" b="1" dirty="0" smtClean="0"/>
              <a:t>altamente motivados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3574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000" dirty="0" smtClean="0"/>
              <a:t>  </a:t>
            </a:r>
            <a:r>
              <a:rPr lang="pt-BR" sz="2400" dirty="0" smtClean="0"/>
              <a:t>“Motivação é aquilo que te mantêm seguindo. É aquilo que mantêm você firme nos seus propósitos mesmo quando tudo e todos estão contra você. Motivação é o que faz você ficar até 4 horas da manhã estudando pra uma prova. É o que faz você trabalhar até tarde pra conseguir uma promoção”</a:t>
            </a:r>
            <a:br>
              <a:rPr lang="pt-BR" sz="2400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  <p:pic>
        <p:nvPicPr>
          <p:cNvPr id="4" name="Picture 2" descr="http://www.paleostyle.co.il/wp-content/uploads/2013/02/How-to-Kick-a-Lack-of-Motivation-Forever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604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rgbClr val="00B050"/>
                </a:solidFill>
              </a:rPr>
              <a:t>Vantagens </a:t>
            </a:r>
            <a:r>
              <a:rPr lang="pt-BR" b="1" dirty="0" smtClean="0">
                <a:solidFill>
                  <a:srgbClr val="00B050"/>
                </a:solidFill>
              </a:rPr>
              <a:t>da </a:t>
            </a:r>
            <a:r>
              <a:rPr lang="pt-BR" b="1" dirty="0" smtClean="0">
                <a:solidFill>
                  <a:srgbClr val="00B050"/>
                </a:solidFill>
              </a:rPr>
              <a:t>Liderança Situacional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>
            <a:normAutofit/>
          </a:bodyPr>
          <a:lstStyle/>
          <a:p>
            <a:pPr fontAlgn="base"/>
            <a:r>
              <a:rPr lang="pt-BR" b="1" dirty="0" smtClean="0"/>
              <a:t>Flexibilidade</a:t>
            </a:r>
            <a:r>
              <a:rPr lang="pt-BR" b="1" dirty="0" smtClean="0"/>
              <a:t> </a:t>
            </a:r>
            <a:r>
              <a:rPr lang="pt-BR" dirty="0" smtClean="0"/>
              <a:t>na atuação, no sentido em que cada situação é analisada de acordo com o seu cenário</a:t>
            </a:r>
            <a:r>
              <a:rPr lang="pt-BR" dirty="0" smtClean="0"/>
              <a:t>;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b="1" dirty="0" smtClean="0"/>
              <a:t>Otimização do tempo do gestor</a:t>
            </a:r>
            <a:r>
              <a:rPr lang="pt-BR" dirty="0" smtClean="0"/>
              <a:t>, aumentando sua produtividade e da equipe</a:t>
            </a:r>
            <a:r>
              <a:rPr lang="pt-BR" dirty="0" smtClean="0"/>
              <a:t>;</a:t>
            </a:r>
          </a:p>
          <a:p>
            <a:pPr fontAlgn="base">
              <a:buNone/>
            </a:pPr>
            <a:endParaRPr lang="pt-BR" dirty="0" smtClean="0"/>
          </a:p>
          <a:p>
            <a:pPr fontAlgn="base"/>
            <a:r>
              <a:rPr lang="pt-BR" b="1" dirty="0" smtClean="0"/>
              <a:t>Desenvolvimento da maturidade</a:t>
            </a:r>
            <a:r>
              <a:rPr lang="pt-BR" dirty="0" smtClean="0"/>
              <a:t> da equipe e líder.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rgbClr val="00B050"/>
                </a:solidFill>
              </a:rPr>
              <a:t>Desvantagens da Liderança </a:t>
            </a:r>
            <a:r>
              <a:rPr lang="pt-BR" b="1" dirty="0" smtClean="0">
                <a:solidFill>
                  <a:srgbClr val="00B050"/>
                </a:solidFill>
              </a:rPr>
              <a:t>S</a:t>
            </a:r>
            <a:r>
              <a:rPr lang="pt-BR" b="1" dirty="0" smtClean="0">
                <a:solidFill>
                  <a:srgbClr val="00B050"/>
                </a:solidFill>
              </a:rPr>
              <a:t>ituacional:</a:t>
            </a:r>
            <a:br>
              <a:rPr lang="pt-BR" b="1" dirty="0" smtClean="0">
                <a:solidFill>
                  <a:srgbClr val="00B050"/>
                </a:solidFill>
              </a:rPr>
            </a:br>
            <a:r>
              <a:rPr lang="pt-BR" b="1" dirty="0" smtClean="0">
                <a:solidFill>
                  <a:srgbClr val="00B050"/>
                </a:solidFill>
              </a:rPr>
              <a:t/>
            </a:r>
            <a:br>
              <a:rPr lang="pt-BR" b="1" dirty="0" smtClean="0">
                <a:solidFill>
                  <a:srgbClr val="00B050"/>
                </a:solidFill>
              </a:rPr>
            </a:b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/>
          </a:bodyPr>
          <a:lstStyle/>
          <a:p>
            <a:pPr fontAlgn="base"/>
            <a:r>
              <a:rPr lang="pt-BR" b="1" dirty="0" smtClean="0"/>
              <a:t>Falta </a:t>
            </a:r>
            <a:r>
              <a:rPr lang="pt-BR" b="1" dirty="0" smtClean="0"/>
              <a:t>de </a:t>
            </a:r>
            <a:r>
              <a:rPr lang="pt-BR" b="1" dirty="0" smtClean="0"/>
              <a:t>padronização</a:t>
            </a:r>
            <a:r>
              <a:rPr lang="pt-BR" dirty="0" smtClean="0"/>
              <a:t> de determinados processos</a:t>
            </a:r>
            <a:r>
              <a:rPr lang="pt-BR" dirty="0" smtClean="0"/>
              <a:t>;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b="1" dirty="0" smtClean="0"/>
              <a:t>Dependência </a:t>
            </a:r>
            <a:r>
              <a:rPr lang="pt-BR" dirty="0" smtClean="0"/>
              <a:t>do domínio do líder para lidar com diversas situações e perfis profissionais</a:t>
            </a:r>
            <a:r>
              <a:rPr lang="pt-BR" dirty="0" smtClean="0"/>
              <a:t>;</a:t>
            </a:r>
          </a:p>
          <a:p>
            <a:pPr fontAlgn="base">
              <a:buNone/>
            </a:pPr>
            <a:endParaRPr lang="pt-BR" dirty="0" smtClean="0"/>
          </a:p>
          <a:p>
            <a:pPr fontAlgn="base"/>
            <a:r>
              <a:rPr lang="pt-BR" dirty="0" smtClean="0"/>
              <a:t>Processo de desenvolvimento do time</a:t>
            </a:r>
            <a:r>
              <a:rPr lang="pt-BR" b="1" dirty="0" smtClean="0"/>
              <a:t> pode ser longo e demorado</a:t>
            </a:r>
            <a:r>
              <a:rPr lang="pt-BR" dirty="0" smtClean="0"/>
              <a:t> por envolver diversas variáveis.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rgbClr val="00B050"/>
                </a:solidFill>
              </a:rPr>
              <a:t>Quando Utilizar </a:t>
            </a:r>
            <a:r>
              <a:rPr lang="pt-BR" b="1" dirty="0" smtClean="0">
                <a:solidFill>
                  <a:srgbClr val="00B050"/>
                </a:solidFill>
              </a:rPr>
              <a:t>a </a:t>
            </a:r>
            <a:r>
              <a:rPr lang="pt-BR" b="1" dirty="0" smtClean="0">
                <a:solidFill>
                  <a:srgbClr val="00B050"/>
                </a:solidFill>
              </a:rPr>
              <a:t>Liderança Situacional</a:t>
            </a:r>
            <a:r>
              <a:rPr lang="pt-BR" b="1" dirty="0" smtClean="0">
                <a:solidFill>
                  <a:srgbClr val="00B050"/>
                </a:solidFill>
              </a:rPr>
              <a:t>?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288544"/>
          </a:xfrm>
        </p:spPr>
        <p:txBody>
          <a:bodyPr>
            <a:normAutofit/>
          </a:bodyPr>
          <a:lstStyle/>
          <a:p>
            <a:pPr fontAlgn="base"/>
            <a:r>
              <a:rPr lang="pt-BR" dirty="0" smtClean="0"/>
              <a:t>A </a:t>
            </a:r>
            <a:r>
              <a:rPr lang="pt-BR" dirty="0" smtClean="0"/>
              <a:t>liderança situacional funciona muito bem para empresas que </a:t>
            </a:r>
            <a:r>
              <a:rPr lang="pt-BR" dirty="0" smtClean="0"/>
              <a:t>conseguem </a:t>
            </a:r>
            <a:r>
              <a:rPr lang="pt-BR" dirty="0" smtClean="0"/>
              <a:t>acompanhar o ritmo da globalização e as inovações tecnológicas. </a:t>
            </a:r>
            <a:endParaRPr lang="pt-BR" dirty="0" smtClean="0"/>
          </a:p>
          <a:p>
            <a:pPr fontAlgn="base">
              <a:buNone/>
            </a:pPr>
            <a:endParaRPr lang="pt-BR" dirty="0" smtClean="0"/>
          </a:p>
          <a:p>
            <a:pPr fontAlgn="base"/>
            <a:r>
              <a:rPr lang="pt-BR" dirty="0" smtClean="0"/>
              <a:t>Para </a:t>
            </a:r>
            <a:r>
              <a:rPr lang="pt-BR" dirty="0" smtClean="0"/>
              <a:t>que dê realmente certo, é necessário contar com</a:t>
            </a:r>
            <a:r>
              <a:rPr lang="pt-BR" b="1" dirty="0" smtClean="0"/>
              <a:t> líderes flexíveis e bem preparados</a:t>
            </a:r>
            <a:r>
              <a:rPr lang="pt-BR" dirty="0" smtClean="0"/>
              <a:t>, aptos para atuar em diversos cenários.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rgbClr val="00B050"/>
                </a:solidFill>
              </a:rPr>
              <a:t>Liderança </a:t>
            </a:r>
            <a:r>
              <a:rPr lang="pt-BR" b="1" dirty="0" err="1" smtClean="0">
                <a:solidFill>
                  <a:srgbClr val="00B050"/>
                </a:solidFill>
              </a:rPr>
              <a:t>Coaching</a:t>
            </a:r>
            <a:r>
              <a:rPr lang="pt-BR" b="1" dirty="0" smtClean="0">
                <a:solidFill>
                  <a:srgbClr val="00B050"/>
                </a:solidFill>
              </a:rPr>
              <a:t>: </a:t>
            </a:r>
            <a:r>
              <a:rPr lang="pt-BR" b="1" dirty="0" smtClean="0">
                <a:solidFill>
                  <a:srgbClr val="00B050"/>
                </a:solidFill>
              </a:rPr>
              <a:t>o que é?</a:t>
            </a:r>
            <a:br>
              <a:rPr lang="pt-BR" b="1" dirty="0" smtClean="0">
                <a:solidFill>
                  <a:srgbClr val="00B050"/>
                </a:solidFill>
              </a:rPr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>
            <a:normAutofit lnSpcReduction="10000"/>
          </a:bodyPr>
          <a:lstStyle/>
          <a:p>
            <a:pPr fontAlgn="base"/>
            <a:r>
              <a:rPr lang="pt-BR" sz="3200" dirty="0" smtClean="0"/>
              <a:t>Na </a:t>
            </a:r>
            <a:r>
              <a:rPr lang="pt-BR" sz="3200" dirty="0" smtClean="0"/>
              <a:t>liderança </a:t>
            </a:r>
            <a:r>
              <a:rPr lang="pt-BR" sz="3200" b="1" i="1" dirty="0" err="1" smtClean="0">
                <a:solidFill>
                  <a:srgbClr val="00B050"/>
                </a:solidFill>
              </a:rPr>
              <a:t>coaching</a:t>
            </a:r>
            <a:r>
              <a:rPr lang="pt-BR" sz="3200" dirty="0" smtClean="0"/>
              <a:t>, o</a:t>
            </a:r>
            <a:r>
              <a:rPr lang="pt-BR" sz="3200" b="1" dirty="0" smtClean="0"/>
              <a:t> foco de líder é desenvolver o potencial de cada um</a:t>
            </a:r>
            <a:r>
              <a:rPr lang="pt-BR" sz="3200" dirty="0" smtClean="0"/>
              <a:t>.</a:t>
            </a:r>
          </a:p>
          <a:p>
            <a:pPr fontAlgn="base">
              <a:buNone/>
            </a:pPr>
            <a:endParaRPr lang="pt-BR" sz="3200" dirty="0" smtClean="0"/>
          </a:p>
          <a:p>
            <a:pPr fontAlgn="base"/>
            <a:r>
              <a:rPr lang="pt-BR" sz="3200" dirty="0" smtClean="0"/>
              <a:t>O líder que atua nesse estilo possui a</a:t>
            </a:r>
            <a:r>
              <a:rPr lang="pt-BR" sz="3200" b="1" dirty="0" smtClean="0"/>
              <a:t> capacidade de identificar competências e habilidades</a:t>
            </a:r>
            <a:r>
              <a:rPr lang="pt-BR" sz="3200" dirty="0" smtClean="0"/>
              <a:t> de cada colaborador e trabalhar o seu desenvolvimento, estimulando a autoconfiança e visão de futuro.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rgbClr val="00B050"/>
                </a:solidFill>
              </a:rPr>
              <a:t>Vantagens </a:t>
            </a:r>
            <a:r>
              <a:rPr lang="pt-BR" b="1" dirty="0" smtClean="0">
                <a:solidFill>
                  <a:srgbClr val="00B050"/>
                </a:solidFill>
              </a:rPr>
              <a:t>da </a:t>
            </a:r>
            <a:r>
              <a:rPr lang="pt-BR" b="1" dirty="0" smtClean="0">
                <a:solidFill>
                  <a:srgbClr val="00B050"/>
                </a:solidFill>
              </a:rPr>
              <a:t>Liderança </a:t>
            </a:r>
            <a:r>
              <a:rPr lang="pt-BR" b="1" dirty="0" err="1" smtClean="0">
                <a:solidFill>
                  <a:srgbClr val="00B050"/>
                </a:solidFill>
              </a:rPr>
              <a:t>Coaching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>
            <a:normAutofit lnSpcReduction="10000"/>
          </a:bodyPr>
          <a:lstStyle/>
          <a:p>
            <a:pPr fontAlgn="base"/>
            <a:r>
              <a:rPr lang="pt-BR" dirty="0" smtClean="0"/>
              <a:t>Foco </a:t>
            </a:r>
            <a:r>
              <a:rPr lang="pt-BR" dirty="0" smtClean="0"/>
              <a:t>na </a:t>
            </a:r>
            <a:r>
              <a:rPr lang="pt-BR" b="1" dirty="0" smtClean="0"/>
              <a:t>performance </a:t>
            </a:r>
            <a:r>
              <a:rPr lang="pt-BR" dirty="0" smtClean="0"/>
              <a:t>dos indivíduos</a:t>
            </a:r>
            <a:r>
              <a:rPr lang="pt-BR" dirty="0" smtClean="0"/>
              <a:t>;</a:t>
            </a:r>
          </a:p>
          <a:p>
            <a:pPr fontAlgn="base">
              <a:buNone/>
            </a:pPr>
            <a:endParaRPr lang="pt-BR" dirty="0" smtClean="0"/>
          </a:p>
          <a:p>
            <a:pPr fontAlgn="base"/>
            <a:r>
              <a:rPr lang="pt-BR" b="1" dirty="0" smtClean="0"/>
              <a:t>Maior cooperação e compromisso </a:t>
            </a:r>
            <a:r>
              <a:rPr lang="pt-BR" dirty="0" smtClean="0"/>
              <a:t>dos membros do time</a:t>
            </a:r>
            <a:r>
              <a:rPr lang="pt-BR" dirty="0" smtClean="0"/>
              <a:t>;</a:t>
            </a:r>
          </a:p>
          <a:p>
            <a:pPr fontAlgn="base">
              <a:buNone/>
            </a:pPr>
            <a:endParaRPr lang="pt-BR" dirty="0" smtClean="0"/>
          </a:p>
          <a:p>
            <a:pPr fontAlgn="base"/>
            <a:r>
              <a:rPr lang="pt-BR" dirty="0" smtClean="0"/>
              <a:t>Feedback constante para que o liderado esteja consciente e </a:t>
            </a:r>
            <a:r>
              <a:rPr lang="pt-BR" b="1" dirty="0" smtClean="0"/>
              <a:t>comprometido com aumento de sua </a:t>
            </a:r>
            <a:r>
              <a:rPr lang="pt-BR" b="1" dirty="0" smtClean="0"/>
              <a:t>performance;</a:t>
            </a:r>
          </a:p>
          <a:p>
            <a:pPr fontAlgn="base">
              <a:buNone/>
            </a:pPr>
            <a:endParaRPr lang="pt-BR" dirty="0" smtClean="0"/>
          </a:p>
          <a:p>
            <a:pPr fontAlgn="base"/>
            <a:r>
              <a:rPr lang="pt-BR" b="1" dirty="0" smtClean="0"/>
              <a:t>Desenvolvimento contínuo</a:t>
            </a:r>
            <a:r>
              <a:rPr lang="pt-BR" dirty="0" smtClean="0"/>
              <a:t> de líderes e liderados.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rgbClr val="00B050"/>
                </a:solidFill>
              </a:rPr>
              <a:t>Desvantagens </a:t>
            </a:r>
            <a:r>
              <a:rPr lang="pt-BR" b="1" dirty="0" smtClean="0">
                <a:solidFill>
                  <a:srgbClr val="00B050"/>
                </a:solidFill>
              </a:rPr>
              <a:t>da </a:t>
            </a:r>
            <a:r>
              <a:rPr lang="pt-BR" b="1" dirty="0" smtClean="0">
                <a:solidFill>
                  <a:srgbClr val="00B050"/>
                </a:solidFill>
              </a:rPr>
              <a:t>Liderança </a:t>
            </a:r>
            <a:r>
              <a:rPr lang="pt-BR" b="1" dirty="0" err="1" smtClean="0">
                <a:solidFill>
                  <a:srgbClr val="00B050"/>
                </a:solidFill>
              </a:rPr>
              <a:t>Coaching</a:t>
            </a:r>
            <a:r>
              <a:rPr lang="pt-BR" b="1" dirty="0" smtClean="0">
                <a:solidFill>
                  <a:srgbClr val="00B050"/>
                </a:solidFill>
              </a:rPr>
              <a:t/>
            </a:r>
            <a:br>
              <a:rPr lang="pt-BR" b="1" dirty="0" smtClean="0">
                <a:solidFill>
                  <a:srgbClr val="00B05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>
            <a:normAutofit lnSpcReduction="10000"/>
          </a:bodyPr>
          <a:lstStyle/>
          <a:p>
            <a:pPr fontAlgn="base"/>
            <a:r>
              <a:rPr lang="pt-BR" dirty="0" smtClean="0"/>
              <a:t>Não </a:t>
            </a:r>
            <a:r>
              <a:rPr lang="pt-BR" dirty="0" smtClean="0"/>
              <a:t>funciona quando os integrante da equipe </a:t>
            </a:r>
            <a:r>
              <a:rPr lang="pt-BR" b="1" dirty="0" smtClean="0"/>
              <a:t>não estão dispostos</a:t>
            </a:r>
            <a:r>
              <a:rPr lang="pt-BR" dirty="0" smtClean="0"/>
              <a:t> a se dedicar ao desenvolvimento e mudanças de comportamentos</a:t>
            </a:r>
            <a:r>
              <a:rPr lang="pt-BR" dirty="0" smtClean="0"/>
              <a:t>;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Em algumas situações,</a:t>
            </a:r>
            <a:r>
              <a:rPr lang="pt-BR" b="1" dirty="0" smtClean="0"/>
              <a:t> pode ser necessário comprometer resultados de curto prazo</a:t>
            </a:r>
            <a:r>
              <a:rPr lang="pt-BR" dirty="0" smtClean="0"/>
              <a:t> para o alcance de resultados posteriores</a:t>
            </a:r>
            <a:r>
              <a:rPr lang="pt-BR" dirty="0" smtClean="0"/>
              <a:t>;</a:t>
            </a:r>
          </a:p>
          <a:p>
            <a:pPr fontAlgn="base">
              <a:buNone/>
            </a:pPr>
            <a:endParaRPr lang="pt-BR" dirty="0" smtClean="0"/>
          </a:p>
          <a:p>
            <a:pPr fontAlgn="base"/>
            <a:r>
              <a:rPr lang="pt-BR" dirty="0" smtClean="0"/>
              <a:t>Exige que os </a:t>
            </a:r>
            <a:r>
              <a:rPr lang="pt-BR" b="1" dirty="0" smtClean="0"/>
              <a:t>líderes dediquem mais tempo ao desenvolvimento </a:t>
            </a:r>
            <a:r>
              <a:rPr lang="pt-BR" dirty="0" smtClean="0"/>
              <a:t>da sua </a:t>
            </a:r>
            <a:r>
              <a:rPr lang="pt-BR" dirty="0" smtClean="0"/>
              <a:t>equipe.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rgbClr val="00B050"/>
                </a:solidFill>
              </a:rPr>
              <a:t>Quando Utilizar </a:t>
            </a:r>
            <a:r>
              <a:rPr lang="pt-BR" b="1" dirty="0" smtClean="0">
                <a:solidFill>
                  <a:srgbClr val="00B050"/>
                </a:solidFill>
              </a:rPr>
              <a:t>a </a:t>
            </a:r>
            <a:r>
              <a:rPr lang="pt-BR" b="1" dirty="0" smtClean="0">
                <a:solidFill>
                  <a:srgbClr val="00B050"/>
                </a:solidFill>
              </a:rPr>
              <a:t>Liderança </a:t>
            </a:r>
            <a:r>
              <a:rPr lang="pt-BR" b="1" dirty="0" err="1" smtClean="0">
                <a:solidFill>
                  <a:srgbClr val="00B050"/>
                </a:solidFill>
              </a:rPr>
              <a:t>Coaching</a:t>
            </a:r>
            <a:r>
              <a:rPr lang="pt-BR" b="1" dirty="0" smtClean="0">
                <a:solidFill>
                  <a:srgbClr val="00B050"/>
                </a:solidFill>
              </a:rPr>
              <a:t>?</a:t>
            </a:r>
            <a:br>
              <a:rPr lang="pt-BR" b="1" dirty="0" smtClean="0">
                <a:solidFill>
                  <a:srgbClr val="00B05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>
            <a:normAutofit/>
          </a:bodyPr>
          <a:lstStyle/>
          <a:p>
            <a:pPr fontAlgn="base"/>
            <a:r>
              <a:rPr lang="pt-BR" dirty="0" smtClean="0"/>
              <a:t>É </a:t>
            </a:r>
            <a:r>
              <a:rPr lang="pt-BR" dirty="0" smtClean="0"/>
              <a:t>um estilo que funcionará bem para negócios dispostos a investir no capital humano. É preciso que </a:t>
            </a:r>
            <a:r>
              <a:rPr lang="pt-BR" b="1" dirty="0" smtClean="0"/>
              <a:t>existam líderes dispostos se dedicar ao desenvolvimento do seu time e ao seu próprio</a:t>
            </a:r>
            <a:r>
              <a:rPr lang="pt-BR" dirty="0" smtClean="0"/>
              <a:t>.</a:t>
            </a:r>
          </a:p>
          <a:p>
            <a:pPr fontAlgn="base">
              <a:buNone/>
            </a:pPr>
            <a:endParaRPr lang="pt-BR" dirty="0" smtClean="0"/>
          </a:p>
          <a:p>
            <a:pPr fontAlgn="base"/>
            <a:r>
              <a:rPr lang="pt-BR" dirty="0" smtClean="0"/>
              <a:t>A liderança </a:t>
            </a:r>
            <a:r>
              <a:rPr lang="pt-BR" dirty="0" err="1" smtClean="0"/>
              <a:t>coaching</a:t>
            </a:r>
            <a:r>
              <a:rPr lang="pt-BR" dirty="0" smtClean="0"/>
              <a:t>, no longo prazo, pode trazer grandes benefícios para as empresas e seus colaboradores.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rgbClr val="00B050"/>
                </a:solidFill>
              </a:rPr>
              <a:t>Como </a:t>
            </a:r>
            <a:r>
              <a:rPr lang="pt-BR" b="1" dirty="0" smtClean="0">
                <a:solidFill>
                  <a:srgbClr val="00B050"/>
                </a:solidFill>
              </a:rPr>
              <a:t>obter melhores resultados aplicando a liderança adequada?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 fontScale="47500" lnSpcReduction="20000"/>
          </a:bodyPr>
          <a:lstStyle/>
          <a:p>
            <a:pPr fontAlgn="base"/>
            <a:endParaRPr lang="pt-BR" sz="3400" dirty="0" smtClean="0"/>
          </a:p>
          <a:p>
            <a:pPr fontAlgn="base"/>
            <a:r>
              <a:rPr lang="pt-BR" sz="4400" dirty="0" smtClean="0"/>
              <a:t>Aqueles </a:t>
            </a:r>
            <a:r>
              <a:rPr lang="pt-BR" sz="4400" dirty="0" smtClean="0"/>
              <a:t>que dominam ao menos os três estilos de liderança tradicionais possuem comprovadamente </a:t>
            </a:r>
            <a:r>
              <a:rPr lang="pt-BR" sz="4400" b="1" dirty="0" smtClean="0"/>
              <a:t>melhores desempenhos individuais e em equipe</a:t>
            </a:r>
            <a:r>
              <a:rPr lang="pt-BR" sz="4400" dirty="0" smtClean="0"/>
              <a:t>.</a:t>
            </a:r>
          </a:p>
          <a:p>
            <a:pPr fontAlgn="base"/>
            <a:endParaRPr lang="pt-BR" sz="4400" dirty="0" smtClean="0"/>
          </a:p>
          <a:p>
            <a:pPr fontAlgn="base"/>
            <a:r>
              <a:rPr lang="pt-BR" sz="4400" dirty="0" smtClean="0"/>
              <a:t>Depois </a:t>
            </a:r>
            <a:r>
              <a:rPr lang="pt-BR" sz="4400" dirty="0" smtClean="0"/>
              <a:t>de aprender sobre todos esses estilos de liderança, você deve estar se perguntando: “qual seria, então</a:t>
            </a:r>
            <a:r>
              <a:rPr lang="pt-BR" sz="4400" b="1" dirty="0" smtClean="0"/>
              <a:t>, o estilo mais adequado</a:t>
            </a:r>
            <a:r>
              <a:rPr lang="pt-BR" sz="4400" dirty="0" smtClean="0"/>
              <a:t>?”.  A resposta </a:t>
            </a:r>
            <a:r>
              <a:rPr lang="pt-BR" sz="4400" dirty="0" smtClean="0"/>
              <a:t>é:</a:t>
            </a:r>
            <a:r>
              <a:rPr lang="pt-BR" sz="4400" b="1" dirty="0" smtClean="0">
                <a:solidFill>
                  <a:srgbClr val="FF0000"/>
                </a:solidFill>
              </a:rPr>
              <a:t> </a:t>
            </a:r>
            <a:r>
              <a:rPr lang="pt-BR" sz="4400" b="1" dirty="0" smtClean="0">
                <a:solidFill>
                  <a:srgbClr val="FF0000"/>
                </a:solidFill>
              </a:rPr>
              <a:t>nenhum deles</a:t>
            </a:r>
            <a:r>
              <a:rPr lang="pt-BR" sz="4400" b="1" dirty="0" smtClean="0">
                <a:solidFill>
                  <a:srgbClr val="FF0000"/>
                </a:solidFill>
              </a:rPr>
              <a:t>.</a:t>
            </a:r>
          </a:p>
          <a:p>
            <a:pPr fontAlgn="base"/>
            <a:endParaRPr lang="pt-BR" sz="4400" dirty="0" smtClean="0"/>
          </a:p>
          <a:p>
            <a:pPr fontAlgn="base"/>
            <a:r>
              <a:rPr lang="pt-BR" sz="4400" dirty="0" smtClean="0"/>
              <a:t>Não existe um tipo de liderança ideal e que funcione em qualquer situação, empresa ou time</a:t>
            </a:r>
            <a:r>
              <a:rPr lang="pt-BR" sz="4400" dirty="0" smtClean="0"/>
              <a:t>.</a:t>
            </a:r>
          </a:p>
          <a:p>
            <a:pPr fontAlgn="base"/>
            <a:endParaRPr lang="pt-BR" sz="4400" dirty="0" smtClean="0"/>
          </a:p>
          <a:p>
            <a:pPr fontAlgn="base"/>
            <a:r>
              <a:rPr lang="pt-BR" sz="4400" dirty="0" smtClean="0"/>
              <a:t>Diversos estudos já comprovaram que quanto mais estilos o profissional for capaz de dominar e implementar à sua atuação melhor.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5866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pt-BR" b="1" dirty="0" smtClean="0"/>
              <a:t>O bom líder deve estar preparado para os exercer diversos papéis</a:t>
            </a:r>
            <a:r>
              <a:rPr lang="pt-BR" b="1" dirty="0" smtClean="0"/>
              <a:t>.</a:t>
            </a:r>
          </a:p>
          <a:p>
            <a:pPr fontAlgn="base">
              <a:buNone/>
            </a:pPr>
            <a:endParaRPr lang="pt-BR" dirty="0" smtClean="0"/>
          </a:p>
          <a:p>
            <a:pPr fontAlgn="base"/>
            <a:r>
              <a:rPr lang="pt-BR" dirty="0" smtClean="0"/>
              <a:t>Por isso, para desenvolver suas habilidades de liderança, procure agregar à sua atuação o </a:t>
            </a:r>
            <a:r>
              <a:rPr lang="pt-BR" b="1" dirty="0" smtClean="0"/>
              <a:t>melhor de cada estilo</a:t>
            </a:r>
            <a:r>
              <a:rPr lang="pt-BR" dirty="0" smtClean="0"/>
              <a:t>, com competências diversas. Estar comprometido com o seu desenvolvimento é primordial para uma liderança de altos resultados.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Como </a:t>
            </a:r>
            <a:r>
              <a:rPr lang="pt-BR" dirty="0" smtClean="0"/>
              <a:t>o </a:t>
            </a:r>
            <a:r>
              <a:rPr lang="pt-BR" dirty="0" err="1" smtClean="0"/>
              <a:t>Coach</a:t>
            </a:r>
            <a:r>
              <a:rPr lang="pt-BR" dirty="0" smtClean="0"/>
              <a:t> pode desenvolver melhores lideranças nas organizações</a:t>
            </a:r>
            <a:r>
              <a:rPr lang="pt-BR" dirty="0" smtClean="0"/>
              <a:t>?</a:t>
            </a:r>
          </a:p>
          <a:p>
            <a:pPr fontAlgn="base">
              <a:buNone/>
            </a:pPr>
            <a:endParaRPr lang="pt-BR" b="1" dirty="0" smtClean="0"/>
          </a:p>
          <a:p>
            <a:pPr fontAlgn="base"/>
            <a:r>
              <a:rPr lang="pt-BR" dirty="0" smtClean="0"/>
              <a:t>O </a:t>
            </a:r>
            <a:r>
              <a:rPr lang="pt-BR" dirty="0" err="1" smtClean="0"/>
              <a:t>coaching</a:t>
            </a:r>
            <a:r>
              <a:rPr lang="pt-BR" dirty="0" smtClean="0"/>
              <a:t> baseia-se em estudos de diversas áreas e utiliza ferramentas cientificamente comprovadas para ajudar no desenvolvimento de novas habilidades, autoconhecimento e no alcance de metas e objetivos</a:t>
            </a:r>
            <a:r>
              <a:rPr lang="pt-BR" dirty="0" smtClean="0"/>
              <a:t>.</a:t>
            </a:r>
          </a:p>
          <a:p>
            <a:pPr fontAlgn="base">
              <a:buNone/>
            </a:pPr>
            <a:endParaRPr lang="pt-BR" dirty="0" smtClean="0"/>
          </a:p>
          <a:p>
            <a:pPr fontAlgn="base"/>
            <a:r>
              <a:rPr lang="pt-BR" dirty="0" smtClean="0"/>
              <a:t>Contar com esse profissional no ambiente de trabalho pode ajudar muito a desenvolver l</a:t>
            </a:r>
            <a:r>
              <a:rPr lang="pt-BR" b="1" dirty="0" smtClean="0"/>
              <a:t>íderes mais flexíveis e com um maior leque de ferramentas</a:t>
            </a:r>
            <a:r>
              <a:rPr lang="pt-BR" dirty="0" smtClean="0"/>
              <a:t> ao seu dispor para motivar e gerir as equipes. </a:t>
            </a:r>
            <a:endParaRPr lang="pt-BR" dirty="0" smtClean="0"/>
          </a:p>
          <a:p>
            <a:pPr fontAlgn="base">
              <a:buNone/>
            </a:pPr>
            <a:r>
              <a:rPr lang="pt-BR" dirty="0" smtClean="0"/>
              <a:t> </a:t>
            </a:r>
          </a:p>
          <a:p>
            <a:pPr fontAlgn="base"/>
            <a:r>
              <a:rPr lang="pt-BR" dirty="0" smtClean="0"/>
              <a:t>Como vimos, saber detectar o estilo de liderança ideal para cada situação e se adaptar com rapidez é essencial para ter sucesso como líder. O </a:t>
            </a:r>
            <a:r>
              <a:rPr lang="pt-BR" dirty="0" err="1" smtClean="0"/>
              <a:t>coach</a:t>
            </a:r>
            <a:r>
              <a:rPr lang="pt-BR" dirty="0" smtClean="0"/>
              <a:t> pode ajudar os profissionais de uma empresa a desenvolver e exercitar essas habilidades importantes, tanto para seu desenvolvimento quanto para os resultados finais do negócio.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rgbClr val="FF0000"/>
                </a:solidFill>
              </a:rPr>
              <a:t>Conclusão</a:t>
            </a: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60114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pt-BR" sz="3400" dirty="0" smtClean="0"/>
              <a:t>Existem </a:t>
            </a:r>
            <a:r>
              <a:rPr lang="pt-BR" sz="3400" dirty="0" smtClean="0"/>
              <a:t>muitos estilos de liderança, que vêm sendo estudados, descritos e testados cientificamente há muito tempo. </a:t>
            </a:r>
            <a:endParaRPr lang="pt-BR" sz="3400" dirty="0" smtClean="0"/>
          </a:p>
          <a:p>
            <a:pPr fontAlgn="base">
              <a:buNone/>
            </a:pPr>
            <a:endParaRPr lang="pt-BR" sz="3400" dirty="0" smtClean="0"/>
          </a:p>
          <a:p>
            <a:pPr fontAlgn="base"/>
            <a:r>
              <a:rPr lang="pt-BR" sz="3400" dirty="0" smtClean="0"/>
              <a:t>A </a:t>
            </a:r>
            <a:r>
              <a:rPr lang="pt-BR" sz="3400" dirty="0" smtClean="0"/>
              <a:t>grande maioria das pesquisas na área apontam que </a:t>
            </a:r>
            <a:r>
              <a:rPr lang="pt-BR" sz="3400" b="1" dirty="0" smtClean="0"/>
              <a:t>a principal característica de um bom líder é a flexibilidade</a:t>
            </a:r>
            <a:r>
              <a:rPr lang="pt-BR" sz="3400" dirty="0" smtClean="0"/>
              <a:t>: conhecer e se adaptar aos diferentes estilos de liderança é fundamental para obter bons resultados</a:t>
            </a:r>
            <a:r>
              <a:rPr lang="pt-BR" sz="3400" dirty="0" smtClean="0"/>
              <a:t>.</a:t>
            </a:r>
          </a:p>
          <a:p>
            <a:pPr fontAlgn="base">
              <a:buNone/>
            </a:pPr>
            <a:endParaRPr lang="pt-BR" sz="3400" dirty="0" smtClean="0"/>
          </a:p>
          <a:p>
            <a:pPr fontAlgn="base"/>
            <a:r>
              <a:rPr lang="pt-BR" sz="3400" dirty="0" smtClean="0"/>
              <a:t>Um líder eficiente é capaz de identificar as necessidades de seus liderados e ajustar suas ações de acordo. Ele mantém a equipe motivada, em desenvolvimento constante e muito mais produtiva</a:t>
            </a:r>
            <a:r>
              <a:rPr lang="pt-BR" sz="3400" dirty="0" smtClean="0"/>
              <a:t>!</a:t>
            </a:r>
          </a:p>
          <a:p>
            <a:pPr fontAlgn="base">
              <a:buNone/>
            </a:pPr>
            <a:endParaRPr lang="pt-BR" sz="3400" dirty="0" smtClean="0"/>
          </a:p>
          <a:p>
            <a:pPr fontAlgn="base"/>
            <a:r>
              <a:rPr lang="pt-BR" sz="3400" dirty="0" smtClean="0"/>
              <a:t>E </a:t>
            </a:r>
            <a:r>
              <a:rPr lang="pt-BR" sz="3400" dirty="0" smtClean="0"/>
              <a:t>você, que características de cada estilo de liderança considera mais importantes, e como aplica os diferentes estilos no seu dia a dia profissional? Divida sua opinião conosco nos comentários e não esqueça de deixar sua pergunta se sobrou alguma dúvida!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O que nos desmotiva?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736"/>
            <a:ext cx="8229600" cy="4325112"/>
          </a:xfrm>
        </p:spPr>
        <p:txBody>
          <a:bodyPr/>
          <a:lstStyle/>
          <a:p>
            <a:r>
              <a:rPr lang="pt-BR" dirty="0" smtClean="0"/>
              <a:t>Falta de metas;</a:t>
            </a:r>
            <a:endParaRPr lang="pt-BR" dirty="0"/>
          </a:p>
        </p:txBody>
      </p:sp>
      <p:sp>
        <p:nvSpPr>
          <p:cNvPr id="34818" name="AutoShape 2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4820" name="AutoShape 4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4822" name="AutoShape 6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35842" name="Picture 2" descr="http://t0.gstatic.com/images?q=tbn:ANd9GcQdlk5p-7b4LKe_-tChGhBKEtzZev1PnsK10zYE6eulhyFrFSg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71744"/>
            <a:ext cx="7358114" cy="2919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850" y="642919"/>
            <a:ext cx="845978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Referencias </a:t>
            </a:r>
            <a:r>
              <a:rPr lang="pt-BR" sz="4000" b="1" u="sng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bilbiográficas</a:t>
            </a:r>
            <a:r>
              <a:rPr lang="pt-BR" sz="4000" b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 dos slides</a:t>
            </a:r>
          </a:p>
          <a:p>
            <a:pPr algn="ctr">
              <a:defRPr/>
            </a:pPr>
            <a:endParaRPr lang="pt-BR" sz="2400" b="1" u="sng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pt-BR" sz="2400" b="1" dirty="0" smtClean="0"/>
              <a:t>Estilos de Liderança: O que são, Tipos e Como </a:t>
            </a:r>
            <a:r>
              <a:rPr lang="pt-BR" sz="2400" b="1" dirty="0" smtClean="0"/>
              <a:t>funcionam. </a:t>
            </a:r>
            <a:r>
              <a:rPr lang="pt-BR" sz="2400" dirty="0" smtClean="0"/>
              <a:t>Escrito por </a:t>
            </a:r>
            <a:r>
              <a:rPr lang="pt-BR" sz="2400" dirty="0" err="1" smtClean="0">
                <a:hlinkClick r:id="rId2" tooltip="Posts by SBCoaching"/>
              </a:rPr>
              <a:t>SBCoaching</a:t>
            </a:r>
            <a:r>
              <a:rPr lang="pt-BR" sz="2400" dirty="0" smtClean="0">
                <a:hlinkClick r:id="rId2" tooltip="Posts by SBCoaching"/>
              </a:rPr>
              <a:t> </a:t>
            </a:r>
            <a:r>
              <a:rPr lang="pt-BR" sz="2400" dirty="0" smtClean="0"/>
              <a:t>. </a:t>
            </a:r>
            <a:r>
              <a:rPr lang="pt-BR" sz="2400" dirty="0" smtClean="0">
                <a:hlinkClick r:id="rId3"/>
              </a:rPr>
              <a:t>https://</a:t>
            </a:r>
            <a:r>
              <a:rPr lang="pt-BR" sz="2400" dirty="0" smtClean="0">
                <a:hlinkClick r:id="rId3"/>
              </a:rPr>
              <a:t>www.sbcoaching.com.br/blog/estilos-de-lideranca</a:t>
            </a:r>
            <a:endParaRPr lang="pt-BR" sz="2400" dirty="0" smtClean="0"/>
          </a:p>
          <a:p>
            <a:pPr fontAlgn="base"/>
            <a:r>
              <a:rPr lang="pt-BR" sz="2400" dirty="0" smtClean="0"/>
              <a:t>Quer aprender mais sobre liderança? Leia também esses outros textos</a:t>
            </a:r>
            <a:r>
              <a:rPr lang="pt-BR" sz="2400" dirty="0" smtClean="0"/>
              <a:t>: 1. </a:t>
            </a:r>
            <a:r>
              <a:rPr lang="pt-BR" sz="2400" dirty="0" smtClean="0">
                <a:hlinkClick r:id="rId4"/>
              </a:rPr>
              <a:t>6 </a:t>
            </a:r>
            <a:r>
              <a:rPr lang="pt-BR" sz="2400" dirty="0" smtClean="0">
                <a:hlinkClick r:id="rId4"/>
              </a:rPr>
              <a:t>Dicas para aproveitar os treinamentos da </a:t>
            </a:r>
            <a:r>
              <a:rPr lang="pt-BR" sz="2400" dirty="0" smtClean="0">
                <a:hlinkClick r:id="rId4"/>
              </a:rPr>
              <a:t>SBCOACHING</a:t>
            </a:r>
            <a:r>
              <a:rPr lang="pt-BR" sz="2400" dirty="0" smtClean="0"/>
              <a:t>. 2. </a:t>
            </a:r>
            <a:r>
              <a:rPr lang="pt-BR" sz="2400" dirty="0" smtClean="0">
                <a:hlinkClick r:id="rId5"/>
              </a:rPr>
              <a:t>Liderança </a:t>
            </a:r>
            <a:r>
              <a:rPr lang="pt-BR" sz="2400" dirty="0" smtClean="0">
                <a:hlinkClick r:id="rId5"/>
              </a:rPr>
              <a:t>feminina: mulheres no </a:t>
            </a:r>
            <a:r>
              <a:rPr lang="pt-BR" sz="2400" dirty="0" smtClean="0">
                <a:hlinkClick r:id="rId5"/>
              </a:rPr>
              <a:t>comando</a:t>
            </a:r>
            <a:r>
              <a:rPr lang="pt-BR" sz="2400" dirty="0" smtClean="0"/>
              <a:t>. 3. </a:t>
            </a:r>
            <a:r>
              <a:rPr lang="pt-BR" sz="2400" dirty="0" smtClean="0">
                <a:hlinkClick r:id="rId6"/>
              </a:rPr>
              <a:t>Guia </a:t>
            </a:r>
            <a:r>
              <a:rPr lang="pt-BR" sz="2400" dirty="0" smtClean="0">
                <a:hlinkClick r:id="rId6"/>
              </a:rPr>
              <a:t>Completo sobre Liderança: Segredos dos Grandes </a:t>
            </a:r>
            <a:r>
              <a:rPr lang="pt-BR" sz="2400" dirty="0" smtClean="0">
                <a:hlinkClick r:id="rId6"/>
              </a:rPr>
              <a:t>Líderes</a:t>
            </a:r>
            <a:endParaRPr lang="pt-BR" sz="2400" dirty="0" smtClean="0"/>
          </a:p>
          <a:p>
            <a:pPr fontAlgn="base">
              <a:buFont typeface="Arial" pitchFamily="34" charset="0"/>
              <a:buChar char="•"/>
            </a:pPr>
            <a:r>
              <a:rPr lang="pt-BR" sz="2400" dirty="0" smtClean="0">
                <a:hlinkClick r:id="rId7"/>
              </a:rPr>
              <a:t>https://pt.wikipedia.org/wiki/Lideran%C3%A7a</a:t>
            </a: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err="1" smtClean="0"/>
              <a:t>Profa</a:t>
            </a:r>
            <a:r>
              <a:rPr lang="pt-BR" sz="2400" dirty="0" smtClean="0"/>
              <a:t>. Dra. Adriana Cristina Ferreira </a:t>
            </a:r>
            <a:r>
              <a:rPr lang="pt-BR" sz="2400" dirty="0" err="1" smtClean="0"/>
              <a:t>Caldana</a:t>
            </a:r>
            <a:r>
              <a:rPr lang="pt-BR" sz="2400" dirty="0" smtClean="0"/>
              <a:t> </a:t>
            </a:r>
          </a:p>
          <a:p>
            <a:r>
              <a:rPr lang="it-IT" sz="2400" dirty="0" smtClean="0"/>
              <a:t>Thiago Ferreira Quilice </a:t>
            </a:r>
            <a:r>
              <a:rPr lang="it-IT" sz="2400" b="1" dirty="0" smtClean="0"/>
              <a:t>Caps. 11 e 12 (11ª ed.) Cap. 12 (14ª ed</a:t>
            </a:r>
            <a:r>
              <a:rPr lang="it-IT" sz="2400" b="1" dirty="0" smtClean="0"/>
              <a:t>)</a:t>
            </a:r>
            <a:endParaRPr lang="pt-BR" sz="72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O que nos desmotiva?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736"/>
            <a:ext cx="8229600" cy="4325112"/>
          </a:xfrm>
        </p:spPr>
        <p:txBody>
          <a:bodyPr/>
          <a:lstStyle/>
          <a:p>
            <a:r>
              <a:rPr lang="pt-BR" dirty="0" smtClean="0"/>
              <a:t>Percepção distorcida do mundo;</a:t>
            </a:r>
            <a:endParaRPr lang="pt-BR" dirty="0"/>
          </a:p>
        </p:txBody>
      </p:sp>
      <p:sp>
        <p:nvSpPr>
          <p:cNvPr id="34818" name="AutoShape 2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4820" name="AutoShape 4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4822" name="AutoShape 6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34824" name="Picture 8" descr="http://t1.gstatic.com/images?q=tbn:ANd9GcS5lZVzIuyk9Newtwtphww2303_rEXcHJS1gcx1LQZWx8KE41KBn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144000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O que nos desmotiva?</a:t>
            </a:r>
            <a:endParaRPr lang="pt-BR" dirty="0"/>
          </a:p>
        </p:txBody>
      </p:sp>
      <p:sp>
        <p:nvSpPr>
          <p:cNvPr id="34818" name="AutoShape 2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4820" name="AutoShape 4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4822" name="AutoShape 6" descr="data:image/jpeg;base64,/9j/4AAQSkZJRgABAQAAAQABAAD/2wCEAAkGBhQSEBUUExQWFBUWFxgXGBcYGBUaFxcZGBgWGBgYFxgXGyYeGhojGhoZIC8gIycqLC0sGB4xNTAqNSYrLCkBCQoKDgwOFw8PGiocHBwpLCksKSkpKSkpKSkpKSkpKSksKSktKSksLCkpKSwpKSkpKSwpLCwsLCkpLCwpLCwpKf/AABEIAMIBAwMBIgACEQEDEQH/xAAcAAABBQEBAQAAAAAAAAAAAAADAAECBAUGBwj/xABBEAABAgQDBQUGBAYBAgcAAAABAhEAAyExBBJBBSJRYXEGE4GR8BQyobHB0QcjQuEzUmJykvGCU6IVJENzk7LS/8QAGgEAAwEBAQEAAAAAAAAAAAAAAAECAwQFBv/EACURAQEBAQACAQQDAAMBAAAAAAABEQISITEDE1FhIkGBUnGRBP/aAAwDAQACEQMRAD8A9sBiYMICHhpkpoTRKFCUUJ4UNADwoUKAFChQoAUKFCgBQoUKAFChQoAURaJQxgBmhiIk0JoNLA8oiJkwaE0Gl4wH2ccfgIivDCDlMQJ5wbR4xWTLGubwaLEuUBp94WbnDtBaJJCMzQfWAzJJN1muggpHP4CFnHGFqvkJGHKbZf8AH7GGmzSLh+jt8odQH8zdIDMQnVXmSfhBul8EmbLF8qTAp+NljV+j/doeYE9fAt5WgZxAGiB1+zRUkTtBO0H/AFtyp/8AmFBBj06/AD7wor/Ebf8Ak24UNCjNsRMcjjfxY2bKmmUvEpzJLKypmLSki7qQkinIx0O2pK14aamUWmKlrSg8FlJCT5tHxqjDrMzJZQcMdCNOukBya+0MDj5c6WmZKWmYhQdKkkFJHIiLEeW/gFhMmBmusqUqYFFD7qAUJYgaE1c65Rwj1KGLMKFChQEUKFCgBQoUKAFChQoAUKFChAoUKFAChjChQgRiConDGDQERESIKYGYNTYGU8oio8omoRAiHpYiTC70wogow9L2ZcwxXXBlGBqEVKmwFSYCtPIwZUBWIuVNiOUQogXhRWpx1IMJ4i8J449datj9oolIzLLcBqeQjw/bvY1E/GzJqFIld9Mdf9AWRmUA5cj3mo54R1Pbbai/a5iVUCCkJD0CVBJ8zUnqBpHAbT23vkA/qqORJAI80v15x08/Tlm15/f/ANX1OfqWcf09z7FbARg8GiTLmd6kFSgtkjNmUT+mlAw8I3xHnP4SbSKkzZZUTRKwNAQSlbeaD/y5R6KDGXf8bjs+n358zr8nhQzwniNaHh4i8PmipSPCiOaHzRQPChs0NnEIHMKGKxxiPeDiIVCcKId4OIhd4OIhaE4UR7wcYbvBxHnAE4Z4h3o4jzEN3g4iJ9jUzA1QjNHEecDVMHGEfojA1GEqZA1Kh+xbDkxEqiClRAk8/IxSfSZiCjEcx4HyMRJPA+Rh6MhlmAqiazyMAWuLlThFQhoEZkKHpY6A4qG9r5mPFsR+Mk5aWly5SFVqcy2rShIApxfi2kY6/wAUMcVECcA9mlym6Ddf4+Ec7d134jpy4kq0WlB8hk+aY8z2rhVe9TWrhjxr6bWwjdndqZuLTknqK1pcpLCzg0ygUoCzUvrGTNllRpJKv6jLUAOoNFHnbjwjs46nj7eX39PqfVtkdV+HvaaXInys81MvvAxc0q4IcOAMzFyw3Ge8exHGE6n4R85bRwajKQkqyhK1ZcwYIeqg5qxLUe4emvf9ke2yZGHRKnKVNCQAmYkIokMMrFTqApWhAIFmjD6t3p2/R4nPHr8vSF4k8T5wBU8+j+0UdnbfkT/4U1Kj/LZf+KmPkCItLHr9iPVIiND+0w3tPWBqs9PXWBKHr/Yt94pKx7V1h/aBwPmYqnXh6ehEIK6P4t8vXOJprRxHL4mBnGDl8YrrdvLj8KP68mqbhxw/Yp6wjWPauXziPtHIH0ftFdV7j/t4Gvl6vEQrm3+P2qOjaQ4ijHE8h68YGvE8h8fpAVqpe2u4QOWnoGBzFsWdQL8Elhz3W0+EaRFSmY3kPjz4CKszaCuAH+XP+n044wylGrqag0S/nq5+fBoqTEm4foaXboHv8BGkZ9Hm7QJtUcat8qxQxG0FOwHHTh4RCeglwVO/MsbXYOCwevhxiniFOLq8MzlnJpV6AveNucc/WnnY9fTqB9oqLxaz+ocNIFMWxO8TUvc0sDer9Dc2pFFS+Z6sdba08OcbzHNZVz2lb3aGM5b3+B0Oo6xSE48RYVNWtqVQROJ6XD0VzcXPm/yq9Lxoy56q1NP7orTMUviql6n168ozJhY0DaUW2jEVbxHWKxncDl6Ow67wPz+MVMX4pK2it/eVXgr0YCvakwWmL0sVcIhMnHQ0P9701qq2sVZkyh1q1Qrydj8YuWNOeR5m256bTpn+ah9YAvtLiBbETfCYsfWKkyZVhw0J4WYp8YrzVtp86+DdfOL3n8OjnlcPavF6Yid/8q/vCjN77+wci9PhCiv4tfGfhbxIKVZgwBNeDmlxWrHk78YGwYioIt4G3oamCLQCli2Vqcas3TQV4eEBw6TZrUDPTk/C8fPOseRMLuCbFNKVNepr8ugCG0ZoWxmKIoQ5JB4XoX5UpApeJCSlwwoCXBoLU+1/GCYyWxD1qQDxH1ejHrrDCyra6gQoEnlwLWItlNaHRXURLCz5UwlI/IKqoUHZ6jKQ7HVNKtlqWL5/wH7hrfvqIAJwTuqcpLGhtzFL08YMDVmzZsmaAoGpOU1CSzOHvRxug2INXBPtPY3bpxGFDkZ0bqrkkVylieDj/jrHj+GWJ8vu5j94ixDuQ4AWOPAjUBrsR0f4bbSUjFiUaZkzEnqkJmBn5JLclQSl1PT1jgwNfV9YCtYGtfj5N10hi4Gr9EvzdhfXrEJocMfgCOYqmrP1+sUw1MrF8x+A8NIcM925Zi3kzDw5xXCgXbM/IEEDTUN1LGGDvqBzJt0PzfSFTlWQKOFJvcqJHO4+rfGBib/KpJFnqf8A6t6PJoEglydf7ajW78/O8Nkf3i5HEqGnDMBz1iT0aYrRxU5aKD/XUHx5wLujXeckfzFi/P5cHEVZhIdrOUhgKXJB3wSKeqsIYEAsE7xd1FJJFLgve1i1C1aw4m1YZRrQdCXFRQnM3Pjwga1KH6ks1CS/DgoPYeUBXLALEO4uQKZSKAHMxdjWtHrpVmPZRVQNvFbEl6EJQB4lOotGsjO0ebMULGniw6uS9K6ONYqzlTCNAaF6DoAkEu/XXRniE2QR+pYt7qav1CEknWpVexatFWGWVOCRe6ZQdyNXCnsNW1DiLjO1KZ3jBRKQ4JDNw4lRJVwIq3MvFWYieo+4WvRy7dUkDjR+QekCmykkq7spAJZwkhmcEOJYCiHpUt4Rn4nBhmyh/dJyoJLpNRmZjoFHg70Y68sqItU4n3W4AFXh+i1qEcLNFdaJoejcarJ4PVxo1rjpAMQp0jKR0ZBJet0gWe2vnFSchi5ZJ/qMgM55APYXbW1Y11Hjq8TNFyzciGuNU9a0esQUqaLhQaxZ+VspaxaunKKCMOpwylK5JKCGLMXKjxoKiEcPMFHWkkf01D6boe1wftD0TkdcpXBb00poODGnB6dYBMMz+Uj/AIOSLeA+w6Qy86WKVzib7pqxqTmF+XnFSbOnBnVMF/4gPVgACCG56DhBq5yNPEwPQdCEvUihcg3rT94ozSqr5W6IdnPEk/E6RBeIng0NH1zULGjGnG0AE+e9CHbTLxFS9vKKnTWc/wDQpmLs3g6edym9oqzUzH/hv/xLUt/rpBJk6brlI4sCfvwrAJs9bOWHRPk5ZjD8mvMByTDZHwhREBRqxL6skv5iFEedaYvzZ5Knq2WnXX1zgK1OXs92Fj6bygmITlVxep5vU+vCCSVAJYmln46g+uMeY3BCnBJY10arisWZ+IdArZnpdqA/46c4zFTyFFqEF/uKQaXjAp3LcHDmujt184eEtypgI0Y+frztAMXJoajiD46xVlkhVKEGNGSmhBFHLca0bnf08Bg4CeEzPzAaBLKBqi1g7K6H4R2myNppCpU1RBXLUClQIzMMpyKVq4CgzNoC5EcThmKlEuRY8eHrrDysSZSnTY0INjYedoVOV9A4DbkqcElBKuDtQgB6tz069bwxCL7zV1TcHkH/ANF48H2J2jXLU10quhyyh59elY9M2XtOXNljKWTdw6Qw0pwb3Qfm8VHP3PF007EyWcq5OCSAXsa0NtOsQkYyUSQJo8OIuPf5HT9NbGMrPlQCm1GzKU7AVOZZJ8TA3lkJdlagMFM1aOABXzgRrbVNlmgWXpSlOZoNHLF7HjDLkIuVIpTezE1uAGoW4cY5+ZiQVMkJIT/VRJ0ACXSHuzi3u2hxMUGYMLvwGU0SUFPwe3jCw/Jvrw0tQScyFA1FCzM7ihfTheBTZUtQZJTxNFFn6tU+d4y14tTMFBIIcWKxVrFJbqp/sCdtFSmSkZ6sVEZUjU1Shj4Uo1YchWtXucgyjM2gAUAwGgrSr38LwFIcu6hT3XI8tyvDW7cjkzJ8zOASlKXIbu2Gp96YQ9bsnxERmbSIBCl1D1GS1VO5SQBQ0JpS4NLjK1fmySUjM1C5GZagBo26K82IDq5NWx6yAr8xEvNoB3ijVv1MK2cjWMfE9p0S1BOeYsqqSMoDijBZA6slHNyDQK9sroSiaTlJdSlBRtupqnnVjcMDpcRa2UyAEqEtSlkjecJJJHFkgCo1pwB0pTcHOGqBRwBLUFWu4lmlqsRQOBrlTO0i0H30JBDN75KjwCgwSGY7osehp4jtEoghakhmCiwUSSxALIFQB+l7RcpX2158ghnmOpma4BpdCshNaVYOLVgOISQBlIJdv1IvdgkZVGj0Ua8iI5+XtmYoES0gpuXSVgk/3HKKi44Em9JDa8xmTlDAOpKAQW/9vTVynjwrep8F9EqcHK0ygK+8mb8VZCk3sPqIKjDkOkJGe7IdmtpLSxuXd6muhwJG1poUfzEg6hpebQM5A4mn3gS+0i676y2mS93/AFHl52g0/C34buJUyQ5SBzcWYgjKsUqdGverUu9S7AoGgotPi6hxN+DU4Z3/AI9N4SVMOAB1PB+P7REdpVgEFADvZxqTXMG1F686w50f26vLnILsXDHx5VTQX1e9oBOxKTSvkrXjoQeQinM26SH7sE1Y7uvEZS/00aBHtErVKTagcWNAQXBHhakV9xc+lVleITU1a77w6E0d71B4xVTNSLB+mbjVq09c4gra7nfSs8Bm6at0gQ2uQ4FBpQE1ahJvb9of3IucWLClpeoW/PvAYaKitpnQJ8Ug/FoUV5r8auYhPulwRp9PXEREy3FDzvZyaV5+q1jigRayRblr8h8IlInPS7gjT7vV/WnlulnT0nNzsYtYHBZwWd2B+Q+DvBNoyhmBHGtXuT+/7wbZKmmJ4Fn8zxpw84q30FWfhilW9wvxah9CLSFilufk2nEP6aG2ionKolxUauNa+cClp8ftdwfp+0IwcNMudXevjreCzWUPgRwtQ8fCASxlPL0/1h1zRf4wApWKyFqEHzD8/s0b2yNtzJJPdHMlV0vQjQ0qCLPwobU5WaS5h5KfX0h4Xz6e07H25LmoBzklnCUhSiDT3gGrzY2i4vakgMFEFR/6lOJspT31prejeQ4SaQkVtz9fAiwgSseoFk0HKnXwhbWf2o9wlqligKQbUIHyU41q70gcwyncgPqSADah3nPl944/sXtZS0mXUlO8HqaljUmm9WgPvHlG8cUSf1Zb5mCQWrRkF9C+kVHP3/G4vvUDJ4gEDwCEVa1SLc4rF1Eg0FHJW2p3U5WUxAs3HlFdWDGVyVcTmWwCQwqSkADSg0cl4pzZkgsxklyBmUtJJ096aFaVLCtNLUyvTSw2EQl1CWAptAANXZktQdS92rAVA1CJZNyXCOWoVV7vcNVrxSnz0JDEy0g8FcLOSEBQ6KoW5sGdtOUU+9mYAUmKAKq5gUoety58DrFRFq4pGUuUqD/3V1d0JcjpQRQVJln/ANItUl2AILhyCrhxgaZ8hBslJpdRKm5MFF+go1bQ69qAVCFqcUUcpFA4J7wsKVcgneF4oleYiUkBKiQxZs5oGp7gSK0o5JoXYPFSYJJ0USQ1A7AOWS6z/U5cwRU6WoPMZRJo4Ssgs7DupZFAxdmFLi9Cb3f8hWXG73iaAMxaaCoU/law8GqGnS5IVlyZuBK5ZJOrIBJLdRY04gCZQLZSKP7ijYtR68vqIso7sFxKIUxAKk520Ld3Q3vrWwhld2HzTAplVdOYA/3EMKN5CL07YoTcZLzV7ywY/llJv+khTdKmJFcvQmouKlnZwHGvEcYtKlSiHCUqHEGWQ7Vo/jRoGvIL60DsdK8uAdz4amH5/pT7pJdyT/gXLvUEgD4/GILy2Cb800OjMXAi3NkgtQgaAln8jme1Pk8U5uDq6grxJI8QUHU84MVOpQZylMwTlA/sU7ipZUVvZVkuwNri/wBIszcMKUpqaA+LJJgMzBmlWPEO56k1YQ8rWWBrlBLOA96ED4N9YCkMKG9+FNH8OEE9jI/UTxYP9awQpAAAenNI+Vz1gxcqpvHUQoMQBqr/ACT9oaHitXSHHN8vQvY+R84HJQa/Ty4a/QcIJiVbxJq9RxoAw+TRXzHSxoT8X6uY4Y1Fxco5S1mfmOZPhAUYtlJPDUDyPGlPKLCjmbgXenHlxc/7jPyU8vt84IGri0EpJctVTPzu2nvEVp8HpYd6/IMXtYNGjgmXLY0B3DXlQ3obdSIxk4kpJ4v4uDBAsY9TGh0b4evjFEr0ghLlz66Ralyki5Hl69dIDU0JJMWE4RXIPxeCe0MSwfqX9fGCe1quGFeBLcub/XyPZG9myNmZiL+PSht8IWQevV4L7RmRUMXHN+DV+EClJKlgAOVEACpJL0DdYA7nsFsXvc61K7tIQUpU+VJUAVKBUaBIASSTytUjpZnZRKt7MtAIqjfKqFgBmmB3NXSAGDgmDYDA4aVKTILqMtriSAVUUXSpK1N3llZU0yl1MH2FbNlTnKe+z1oyJoLZq7g/p01JFbQ2HcnVcevs2EqKFLEosR7u8CoNYMAWLcnZzEUbGRJy/m94pRCWEkZydEoaqqPXnVnjs9o7ElKw4QUJ71VQVMcvuuSJgKgnM7kAsf1RhTsOJW6juS6cpCFJCmJrUpU73YqJ3bUDVHN1xjD9nMwqDlCP6QAo8yEKd1B3TwFrxVSAGJPFnCiRR6ZwWdmuPtsb82YpRWGG6kBQNSdU5gk2LOXp7ukAXsso3Flec+85Kmeo3ErBbmXvwrFMLKrplSSkBRmkkl8ubKCztWYkktQAAV0u2ctMs5t9JYu60zgcxI9/MFORZgaRZxCJaGeagm2VIm0NNEoDimivvGfjkvMcKB1LBYLOaZUlRHH3afKocv8AVMJEpL1SbvkEvNatHBBYm7m4FoScIubMCZa0lRLkLISeFypSaltHpY2hpmRhmJo4oFBif0tQ6Ghrra9KTh5Ck1RMc1ASCAKtUqLOal6aQ1wtpYfFyzlWpikh65iFWGYE3YmpFXo8VU7RmNWcSwZiFFIFGy5jTW0bOK2qmZ/F7yctsqVTVlTAqcUQizuTUZn0jIxW0pKgUpQEs9krcAagrXfmz1sauNt0OYuYq6tXfebwB6cDe0RKVkMmcRRsou1RUAA6aizRXVOf3ST5/Fj66wCdtA2LinAfL6waqS1spLJBUtRqAqik1PQWYH6B4AutCC4d8wZrBiASeN3v4HFVj5juFqHRRB83gqMZMUGJUoCg/UBW1fv84c6P7dPiZ63YKLAsBUHlo8CTNmV/b48fGLS8aGDJaz1PiWSpq2YAdYqKxNm+j/GHq5P0jmUf9QPMRoOsG7wkkA08Wb/cRCi7lvKHqghiSP8AZ+8KLZ2gsUBIHCv2hQsv5P8AxZmrs9m004txFH9CIJTSn7Hy48YeY2UHr8Rw5MYEi1g4t5v8vnzjlaUZCbHS9jreoHPXgOMVZysq1C28fIniINLW4cH/AGOMVcUKjoH+UMmnsrEVamhIpUE3rwP0jP2qhphbWvR4BKJSQRF7FkKluBpmBrRmBD635WF4XxTZqBziyBR39Xb5wMJtBgmjdPD19YYBCi8GEw8WPL68YE/n/sxJU2mnq0AMFDxvSNzsap8ZKpmU6soZ9/IrLRi+8BRi/A2jns9RHTfh9slc3HSCn9BM06Ul1bxVlFP5oZPa9k7AUpKN4JUkk1daloTmYVVlUQ5qBXVmEEmbLKUd2JUwhIJpMRKcDQISg1FWWMu8QzD3dTZOHPugqSGFQ7vbhXxexd2aNobOSBlADEmht+54cKM7RnrPPTy7EbI17/FJWFKSO8LukgDKlS8gKSQ9OCq6AQ7JJTKWtU3EOkZXWuYE7zJISAsqzc2ymzEOI9L2lsZKQVuxYPmGZO6GDk1AFDQ6B3jzTbOKE7EmUJhKFOGz91dKnzKSkKCUoClMXFy9N6oy6yVz0vZMhKsvtKhlA3TKmqyuxOdCQneDOCTwDCJ4vayFIMmTMXNSX/MmSpaSaDeWsLVMLGwADHizRof+GSjNQjCheIKcjqQmYJKFNQpSkUAKQXzHjcOLu1fw8IkLUcqJuWiULnnM4JD947OQwdgSoa3es5zb6cFM2quWsBKgoij5VBg+u8w8QRXpFeZtYknOpJILkEKLnUnvEEDUWFLR0uC7HGb/AAxNl/llZVnmkKDrJKlhXdyyUgJJVTMpVA0WZ3YydJlCZ3pMkrLqUpKxQ5RUEkknQJBfVNhXkr7XM944329dCBJ1FsjuTUKyigqL8bxbTtyaFgrCdC6VsQANS2U2uRfiYu7Zw+Dlz0B5pRkzLAUlbKIzICSEg0BqDqRQQdW2cNIAMqXLClEgAMsIHdlIVMc3zFXvAkvcNV7VeP4Y0zGFayCJy71zlQo71LgJDFy5sbaOpKXAUmaijkkpB4h0kgNlD3GnjXR2/wAVnJz1VlBISjMyS/8ALdqcOUQPamZMIE6XLnCo30kUJuTKKS7gFzXQUpD0/ttCTsMTpS5kuckhBAZToU9P5c6RXUkDndsLKVOQl8o0AIHWnxjfR2kw6MwRhE3qxVl90gkBxlc3d3FKChJsztEhE/8AKeUhYZSJYSlRvUZHKjqx40apL0sxzJcMEpfiA6j8oEucsXDNfdtyL2/eOxnlM8LUlZlLcnvXNRldOfK6qppVxz96M6fgcVLAV7QCAzErKGuKd8lJJuGHGDVTHLmeenieUMmZzMaWEnz0zM8mq295CEk2rTJQ1u0Qn7dmqQUryKBId0IzO5PvAAuSS7wa0UZeJUk0JFj5VEXJeNXMKXloWEsP4aR4KMvKT4mEvayVJSnuZYy6ihVSpUouS5Y3YVZgWERthTEBKACpJygEVS7WL+JLwtCmsMSDQgs1acoUW1ben/8AUUPEwoemuYk7tmow66fHSjRTlL09cIsTVONaO8VJSmPDn5t8YxixpEs5i1j8xx8YFjAxfQ/OL0lD1Iu/0ittWcCGvb5H7wT5JQMyJ9+QltD6p60iMiQVGLa5H5ahfKxBsbseorFBVTMgqgW5EU/eKzQVEzSAHExzWGWf9RC0Ja3gAqZX5YV/U3gbfIx7D+BctLTb51hLHKMqUoKrqG8CpRLCgPdvU28u7N7JVipyZALBSt5TE5UjeUthUsAaakgax3Z7a4eQEygnJISFIUJBT32YZgFFW6Q5FSGJpvEkkq+ze6y5iRqkNTTj84tysQmnnHzLtr8ScRNUkS5i5MsBhlUCshqZlks9nAZnIjb2F+JGOlZO9ScTKUkEKSlKVArKgkZk7pLpU7j9JsxafEte/YmbSqgH8W9c45/A9kMLmUuWlLzCc5ISpcwGmTMaoTbdSwprHCbL7SbWxBEySiQqS7BQUFVeygJhCSA7kx6XKwSxLCgkZyXKAUpFjTMAKsSHe/ECDMTkqxgNmolE5EgPqkV83JJLCIbT2H34KVKUJZFUpJSVG9Vg5mB0BHwi5g8+R1sFVoDm1LOeLNAkhalsokAVDWVytSEef0yEdkVJmhacRMIuUKO6FMRmTqN0kNzvQQHtP2ZTikgGaUzEkFJCELSlWUgKCJgIcPQio4mOkmMBVz8/hGfjtpiQlOSTOmlVsotb3lKICaQ9Rc5jiD+ECZhHtCxiAAU5phnBWVypLd2pKXzKUXIN9Yo7e/B3CIlEySmSWYqUqascwgKmBiWvvGpYR6Bg9qT1rZUoISbZi5A/4uC/hF7EyQpPujnTzbgftD2pl2fxeLYr8KsOmU2WbMUQcs2VlIU5cHIF5szckp5PWMqd+GkiW+fv1AF3lsF1qlMxBCslAajMXTRxHo+0dhTpc4qTilzFLc5AUJKWrdVAAHJGYOzMYkjZipiWmBLIfvJiZihMADl+8OZSgNAqjigsYvU89dX1fTy9XZzDFLrw01QI/RNUqYhgAMzoDpoztc0BdKThI2PgzMrOmSAn3s6VlbkulVEgJNQGI0dxHXYwSZ4yzJpXlKQgp7shKcwzN3akSwQH3loQR+oEgMXF7Bw60JHfJROzAKTipSlS9L4lDArGbeKlOzCjMaG/tzmAxmEkrC1SkYo5nLzTLC6NlWnIUlzU1e/GLUvaTLUZeDlSsxLEGUVAN7sveClgli+Z7irGOowuxskrKrD4IAhhOlShOCiphRKwMqQN585Z+FIDK2MtUgSkSRiTMG6tkSCMyshDncUQrKxqaM6hWAVx+Lwa1y0SSFJJSpaQO5Sks+hNGILqBcgu0UcVJnBPdTJaXDb35ebKUkBKTdb5kkXIoRz77AdhMUiaQmclAOYJPdrWhgUkqzk5XcfymqaBmjG7SdkJq/4OFziWWUe9kgzSBv8AdoQs5EpNGBNxuuCYe6c2OHOzpKSQuYl6sElTjko5CH0YcDbWlMwYuFggh3ZWl6DnG9tXsr3P8VMyU9UsZcwBICnC94ELGU0BLtGdiMFJShwVqBG6QU1uGKWpUcXA8IF6ySmFFmdg2UcqgRzIBtUEPRjSFBitaE8hQPOv0HxikmXcE8/H184vTUFLO9bWGiSK25eHlSer+jGMWJMxeUC/Sz0Zi2n3jPmzSoufTQ+IO8epiKU0MVIlZwczKXs8X8dKsr+YKFLO3HoX/aMySYv5s0pQ1TUft61ib8mzHh4g8TFooEuBxJcQhk2uyu1zhp/eD3glQS6ikAkM6mqQA9OLRDbZCpylpYiYSqwSHUo1SgKJCXf3vIRkgxLPABgtISQQ6nDHRquPQj038Itm+0YpRCf/AC6MzpU7DvAU5UEA75BUKFJIAuxEeVvHd/hb21lbPnrM4LCZiWCk1CdT3iAHUksmoqmt3hB6uOxcmWmWrCLmyhmQkzRNzLUlJCWGVeYsCAN4hJYBD7wxdu/jKjCzClKFzJiSRlVNlqSRpnMsFjyO8KuHYx5923/Eqbi5mTDqXh8MkZUS0qIURXeWQbl7OwDCtSeY2htLOhEsJSEocghOUkkByQ5a2h59DA7baX47bRmElBkyUlwEolgkPY5pjlxxtygvZb8csZKXlxS/aJRuSlPeI5pIAzdD8I85k4fNmdQDAneN20HOBQ8D60wu0hiMOiYhfeS5gcFJZKgbUIJTUNVjcNSliRiUILXJ/SoggM/7kiPP/wAGMYJuzRKzA93MIypLKBUVrcvZxbpTVu0WFJqsmYKhwCFuKEAoo1rk1PjGeMOpZfTR2kClPeSyEq4aK5WLK4EcWrSMLGbZIVLCl5ypnSaKSCQziUCSN4VISKEuGiM7asxCgoGZlBc5kgS95ilJWN1SkmlGByu9YiZs0EhPdy3fMuVLJKjZJcNvB/1KIvQ2h4nq+2jJxeGS2coBy5mfdSgiqlZmI1cXpwgGJ2ph0mZInCYJKkFJK1y1SyhTAshC+8FTlzZaNQtWKpwYUHClIUpwpUxC1TFJSAHJJO+ADUgFiLQbC9nlKUlaZhdBS6VTpjG5cAOEuC7BurGrVz1f6jkpuxpYXLXLkd4hQvNKUlKSpgl5kuctVKsFlQBDBLmLmNOEmMe7QhT3SUpSUtlVmC0irAMSAGeoBAPR7f7P4mfkP/lU5EqBWpK5iiM1hmTmZmdOYOXrYjz7tBtleGCpfsZxKZQGZXfTN0i+5KmZpWUAAu9riKie53vrP9eg7KkyRImypWWajKpQQgy+8mKAqyRlQKsAQpny1EeXYzt3LlTMjLllLOJqcSiYkliXHezANbN7xDVMWdhdtsihM9mXKzMBMCyBUCgEzMC4LPmOhA0PVyNsYWatMwy85S7CaiStQCyom6StNToW4Dgb+BO5mdfLIT2wTMQAcUyiQpMxlhUtQfM4UnMQd4bqf10CWaBnswcSFql98tKqlImlEqWWLhHdLWFAC6UoUXB91wkd1hsEkqKpQQgEB3kpQp3yO5TmdLBnezB6wBSZ2GzFQnYhCyahQyygX98KmTCoKpVqA3cQ9XP28Y2h2WxMlSkJlnMWIUU5hNKioAImBKXcfprYlgQW547JxEpJUJYUFbpYJU2UgnMj3ksWdwGfnHt239mgzVpR3KcyQMhY94tywMyWAQpQT7hCgWTlIMcR2lx89KkpWhS5g7oAJHdIUkgkpSlSTnlVBGYUYnKN57P4cCMNO0lf9sKN6fKSFMZaBQfxZU7vGIBGbKWs1tGveFB/pb+mSlQUCGFa8j0YMD4cYysSpi1X16xoIIS5UxTYh78XF3+0Z2I3lkitYxjcB4NLQWpAmgyEkBxYxQEQgEUv69eMWsKsFbEX3T40fxLRVQLU8omlNX1ESFNV4QMSxI31dT84gBFA5ERESCYiRABAgcXDtwJ8InPU9k5QOHFgKk10fg5LNAHi1g8KuY6UAkAOpnoHAcgXqRAQMvDKVUAkBnOgcsHNhWEiXViQKtF6fhm1UkZiEpy1Lfqv7x5cqgQ+G2VmBmTF93LdsygXUWBypSHcsQTwFeDgZuWDrld2plAFQ0dxYEOxvW2jVg02eEv3ai1QDQEhgLNwcO9eUUSYAdSniMKFAHR9he1SsDi0zHPdq3JoGqCRVtWNW1YjWPo7A7ZKwO77tSMr5k0SaAgliXSzMQfhWPk8GPTfwn7XLSfZlEKCQVIcVCf/AFEA8K5gP7mqQILGfe5se0yJ5XvFCi7MVDIGNw4BPmTeLUxAWAkpUlQo5ALccpJI41Zg8VNnJWr3UsjmFBnc/q9W4iNCVMKd0gkA81OeQGgOp4G1IhPPx7AEgJSCVECiXzKatmIBcmlAbw8rEoLAEktbNci4DMX/AKWBLWh8Y82ipS0CrKCglXUM7W1Z30ikNhJSGRUgWOYMWo6wrwa31fo9/CR2sFKUmWpb52UhQzAsyVJ5Xs4sSCRcKthSJcz2hgmYc7zPzKqP6lNwSmhoasLhsefNmqmplqQlRDJG8tE0uwXnXQFJKbpLkZaOoiNiVtLCSkpSooShQypSpCiN1TqBUQWAJDpUWBTyisTzd+XEdpOwUqYtU3DIJUVFxKMtQVmdRzIUUgKD0SkhwU0cFz7G7HzEywkS1IUQVZZolKZnDBSKJBKQFVT7wqWjrpuDS57klSUrCzlmTCczJICloJWAU0ynMCClmAEVsfj5cmbKlDETUzJpQTLQJLhC3IKgpIWlO7lzO45kvBgv0+bdrOwex0y5iVKmLExMsUlslbAgZQUhsrA/ylm5vojaGUy0gTZizmDKyBahlUVfxAHb+ZSgRxUDVtp7eKZOdOaYCQUq3BUgNkSQCUlLl1Kfi1AeTnzcYuYFy5yHcAky8XKSAcqglDyWUpiHDE0Iq1K+fY8Jz6jXweAkiaDkxJLn+PIWsOpOV2loKScpIJVUClnbM28qS5lzJUwKUhR7wqKAAMpz76alLp0JBACks0aSsdMXKAm4iQiYwLj8ssSyVATACK/0+SoU5ckSZizjFNLcpXLlhUuUpYDiXkClEMoBwqxAJNYYkcVJByhsakg1H5gRQ1AKHGUgUZg3AWCjrvZMMpiZMyYSA6/YpozFqlpQyDoIaLH/AI8L2x/GV/cr5xWw94UKOd0Bzb+P2g0rTqmHhQwLhg6kv/T9Ylh1OS/KFChBUx4/MV1+kCFvGFCioDqhlQoUIIRu9ikg46QCHClsQbEFJcEajlDwoZNybh09/J3U1mT0mgqElOUHkNBpGXtFRUk5i+VG69cv5aBR7UA8oUKJKfDmjDQoUUaxISMkzkEty3hAIaFACjvPwoSO/mnUSZjHUUFoUKGV+K96wafy8ONCuo0oZhFPAeQjZwv1hQoy6Tz8Q08byuR+ggCVELLU/wBwoUId/MYX4gKI2fNILH8uov76dfE+ccVi8WsyisrUViViSFFRzAiVKYg3Fz5mHhRtyw+r8trAqJSVEuWBfVzOXLJfjk3elLRd75SvZypRJ7yVck3cm/Fh5DhChQNJ8N/tDuyCRQ5pQcULGdLSQ/NJI6GPnTYn52LPe/mMtbZ95t42zPDQorn4X09OXg5acRIQlCUoUJhUkJASopSopJSAxINQY1MYoysNL7v8t0l8m67qlu7QoUDHr5WZWHSpIKkpUSA5IBPC5hQoUXG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44034" name="Picture 2" descr="http://t2.gstatic.com/images?q=tbn:ANd9GcTso9rHOwodNeFVgxEH2r8wKeVhHE_ABxZA5KhKYogTYcvUx8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500562" cy="5500702"/>
          </a:xfrm>
          <a:prstGeom prst="rect">
            <a:avLst/>
          </a:prstGeom>
          <a:noFill/>
        </p:spPr>
      </p:pic>
      <p:pic>
        <p:nvPicPr>
          <p:cNvPr id="44036" name="Picture 4" descr="http://2.bp.blogspot.com/-GAKZM8g2RD8/TV3-ra3C8HI/AAAAAAAAAZg/lvi27QvyaZs/s400/gestalt+%25281%252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357298"/>
            <a:ext cx="4786346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11343</TotalTime>
  <Words>1613</Words>
  <Application>Microsoft Office PowerPoint</Application>
  <PresentationFormat>Apresentação na tela (4:3)</PresentationFormat>
  <Paragraphs>483</Paragraphs>
  <Slides>70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70</vt:i4>
      </vt:variant>
    </vt:vector>
  </HeadingPairs>
  <TitlesOfParts>
    <vt:vector size="71" baseType="lpstr">
      <vt:lpstr>Urbano</vt:lpstr>
      <vt:lpstr>                    ESCOLA DE NEGÓCIO </vt:lpstr>
      <vt:lpstr>Slide 2</vt:lpstr>
      <vt:lpstr>Slide 3</vt:lpstr>
      <vt:lpstr>Motivação nas Organizações</vt:lpstr>
      <vt:lpstr>Motivação nos Empreendimentos</vt:lpstr>
      <vt:lpstr>Slide 6</vt:lpstr>
      <vt:lpstr>O que nos desmotiva?</vt:lpstr>
      <vt:lpstr>O que nos desmotiva?</vt:lpstr>
      <vt:lpstr>O que nos desmotiva?</vt:lpstr>
      <vt:lpstr>O que nos desmotiva?</vt:lpstr>
      <vt:lpstr>O que nos desmotiva?</vt:lpstr>
      <vt:lpstr>O que nos desmotiva?</vt:lpstr>
      <vt:lpstr>O que nos desmotiva?</vt:lpstr>
      <vt:lpstr>O que nos desmotiva?</vt:lpstr>
      <vt:lpstr>Motivação</vt:lpstr>
      <vt:lpstr>Slide 16</vt:lpstr>
      <vt:lpstr>Teoria da Hierarquia das Necessidades de Maslow </vt:lpstr>
      <vt:lpstr>Slide 18</vt:lpstr>
      <vt:lpstr>Slide 19</vt:lpstr>
      <vt:lpstr>Slide 20</vt:lpstr>
      <vt:lpstr>Slide 21</vt:lpstr>
      <vt:lpstr>Slide 22</vt:lpstr>
      <vt:lpstr>Slide 23</vt:lpstr>
      <vt:lpstr>A necessidade fisiológica hoje</vt:lpstr>
      <vt:lpstr>Slide 25</vt:lpstr>
      <vt:lpstr>Slide 26</vt:lpstr>
      <vt:lpstr>Slide 27</vt:lpstr>
      <vt:lpstr>Slide 28</vt:lpstr>
      <vt:lpstr>Tem um objetivo!!!</vt:lpstr>
      <vt:lpstr>Quais são os seus sonhos?</vt:lpstr>
      <vt:lpstr>Quais são suas metas para alcançar os seus sonhos?</vt:lpstr>
      <vt:lpstr>Quem tem metas... sabe o que fazer para alcançá-las! O que você precisa fazer?</vt:lpstr>
      <vt:lpstr>O pensamento é o princípio de tudo! “Querer é poder!”</vt:lpstr>
      <vt:lpstr>Referência dos Slides</vt:lpstr>
      <vt:lpstr>Site e vídeos</vt:lpstr>
      <vt:lpstr>LIDERANÇA </vt:lpstr>
      <vt:lpstr> O que você pensa? </vt:lpstr>
      <vt:lpstr>Slide 38</vt:lpstr>
      <vt:lpstr>Slide 39</vt:lpstr>
      <vt:lpstr> O PAPEL DO LÍDER</vt:lpstr>
      <vt:lpstr> Características Essenciais para um Líder  </vt:lpstr>
      <vt:lpstr>Slide 42</vt:lpstr>
      <vt:lpstr>O que são os Estilos de Liderança? </vt:lpstr>
      <vt:lpstr>Slide 44</vt:lpstr>
      <vt:lpstr>Slide 45</vt:lpstr>
      <vt:lpstr> </vt:lpstr>
      <vt:lpstr>Liderança Autocrática  </vt:lpstr>
      <vt:lpstr>Vantagens da Liderança Autocrática  </vt:lpstr>
      <vt:lpstr>  Desvantagens da Liderança Autocrática   </vt:lpstr>
      <vt:lpstr> Quando Utilizar a Liderança Autocrática? </vt:lpstr>
      <vt:lpstr>Liderança Democrática  </vt:lpstr>
      <vt:lpstr>Vantagens da Liderança Democrática   </vt:lpstr>
      <vt:lpstr>Desvantagens da Liderança Democrática   </vt:lpstr>
      <vt:lpstr> Quando Utilizar a Liderança Democrática? </vt:lpstr>
      <vt:lpstr>Liderança Liberal  </vt:lpstr>
      <vt:lpstr>Vantagens da Liderança Liberal   </vt:lpstr>
      <vt:lpstr> Quando Utilizar a Liderança Liberal? </vt:lpstr>
      <vt:lpstr> Liderança situacional: o que é?  </vt:lpstr>
      <vt:lpstr> A maturidade é classificada em quatro estágios  </vt:lpstr>
      <vt:lpstr>  Vantagens da Liderança Situacional  </vt:lpstr>
      <vt:lpstr> Desvantagens da Liderança Situacional:  </vt:lpstr>
      <vt:lpstr>  Quando Utilizar a Liderança Situacional?  </vt:lpstr>
      <vt:lpstr>   Liderança Coaching: o que é?   </vt:lpstr>
      <vt:lpstr>  Vantagens da Liderança Coaching  </vt:lpstr>
      <vt:lpstr>  Desvantagens da Liderança Coaching  </vt:lpstr>
      <vt:lpstr>  Quando Utilizar a Liderança Coaching?  </vt:lpstr>
      <vt:lpstr>  Como obter melhores resultados aplicando a liderança adequada?  </vt:lpstr>
      <vt:lpstr>  </vt:lpstr>
      <vt:lpstr>  Conclusão  </vt:lpstr>
      <vt:lpstr>Slide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Camilla Danielle Silva de Lima</dc:creator>
  <cp:lastModifiedBy>Cliente</cp:lastModifiedBy>
  <cp:revision>179</cp:revision>
  <dcterms:created xsi:type="dcterms:W3CDTF">2013-08-27T12:22:12Z</dcterms:created>
  <dcterms:modified xsi:type="dcterms:W3CDTF">2020-10-19T22:10:01Z</dcterms:modified>
</cp:coreProperties>
</file>